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72" r:id="rId3"/>
    <p:sldId id="287" r:id="rId4"/>
    <p:sldId id="309" r:id="rId5"/>
    <p:sldId id="288" r:id="rId6"/>
    <p:sldId id="277" r:id="rId7"/>
    <p:sldId id="310" r:id="rId8"/>
    <p:sldId id="311" r:id="rId9"/>
    <p:sldId id="312" r:id="rId10"/>
    <p:sldId id="295" r:id="rId11"/>
    <p:sldId id="296" r:id="rId12"/>
    <p:sldId id="304" r:id="rId13"/>
    <p:sldId id="307" r:id="rId14"/>
    <p:sldId id="308" r:id="rId15"/>
    <p:sldId id="303" r:id="rId16"/>
    <p:sldId id="292" r:id="rId17"/>
  </p:sldIdLst>
  <p:sldSz cx="12192000" cy="6858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Circe" panose="020B0502020203020203" pitchFamily="34" charset="-52"/>
      <p:regular r:id="rId25"/>
    </p:embeddedFont>
    <p:embeddedFont>
      <p:font typeface="Circe Bold" panose="020B0602020203020203" pitchFamily="34" charset="-52"/>
      <p:bold r:id="rId26"/>
    </p:embeddedFont>
    <p:embeddedFont>
      <p:font typeface="Circe Extra Bold" panose="020B0604020202020204" charset="-52"/>
      <p:bold r:id="rId27"/>
    </p:embeddedFont>
    <p:embeddedFont>
      <p:font typeface="Circe Light" panose="020B0402020203020203" pitchFamily="34" charset="-52"/>
      <p:regular r:id="rId28"/>
    </p:embeddedFont>
    <p:embeddedFont>
      <p:font typeface="Montserrat SemiBold" panose="00000700000000000000" pitchFamily="2" charset="-52"/>
      <p:bold r:id="rId29"/>
      <p:boldItalic r:id="rId30"/>
    </p:embeddedFont>
    <p:embeddedFont>
      <p:font typeface="PT Sans" panose="020B0503020203020204" pitchFamily="34" charset="-52"/>
      <p:regular r:id="rId31"/>
      <p:bold r:id="rId32"/>
      <p:italic r:id="rId33"/>
      <p:boldItalic r:id="rId34"/>
    </p:embeddedFont>
  </p:embeddedFontLst>
  <p:defaultTextStyle>
    <a:defPPr lvl="0">
      <a:defRPr lang="ru-RU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5539"/>
    <a:srgbClr val="5E3427"/>
    <a:srgbClr val="CD9B6A"/>
    <a:srgbClr val="E74B36"/>
    <a:srgbClr val="8D6354"/>
    <a:srgbClr val="FFFFFF"/>
    <a:srgbClr val="F49778"/>
    <a:srgbClr val="A1A2A3"/>
    <a:srgbClr val="808285"/>
    <a:srgbClr val="31B4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01" autoAdjust="0"/>
    <p:restoredTop sz="86199" autoAdjust="0"/>
  </p:normalViewPr>
  <p:slideViewPr>
    <p:cSldViewPr snapToGrid="0">
      <p:cViewPr varScale="1">
        <p:scale>
          <a:sx n="81" d="100"/>
          <a:sy n="81" d="100"/>
        </p:scale>
        <p:origin x="120" y="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8D84A3-A498-4A63-A112-9AF7CC110F11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F708D8-ABB0-4BBA-8039-9B2A39CFF1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7830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F708D8-ABB0-4BBA-8039-9B2A39CFF16F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0511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708D8-ABB0-4BBA-8039-9B2A39CFF16F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5224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F708D8-ABB0-4BBA-8039-9B2A39CFF16F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43715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F708D8-ABB0-4BBA-8039-9B2A39CFF16F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07630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708D8-ABB0-4BBA-8039-9B2A39CFF16F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66517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708D8-ABB0-4BBA-8039-9B2A39CFF16F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1990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708D8-ABB0-4BBA-8039-9B2A39CFF16F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01145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708D8-ABB0-4BBA-8039-9B2A39CFF16F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27392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F708D8-ABB0-4BBA-8039-9B2A39CFF16F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7814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2571CCA-DE2C-48D7-8538-4EF123A8AC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20" name="Текст 19">
            <a:extLst>
              <a:ext uri="{FF2B5EF4-FFF2-40B4-BE49-F238E27FC236}">
                <a16:creationId xmlns:a16="http://schemas.microsoft.com/office/drawing/2014/main" id="{7361EF3E-A987-4B1D-A012-0D96DC7B9E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6699" y="3029535"/>
            <a:ext cx="7269163" cy="587375"/>
          </a:xfrm>
          <a:prstGeom prst="rect">
            <a:avLst/>
          </a:prstGeom>
        </p:spPr>
        <p:txBody>
          <a:bodyPr/>
          <a:lstStyle>
            <a:lvl1pPr marL="0">
              <a:buNone/>
              <a:defRPr sz="3600">
                <a:solidFill>
                  <a:srgbClr val="5E3427"/>
                </a:solidFill>
                <a:latin typeface="Circe Bold" panose="020B06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презентации</a:t>
            </a:r>
          </a:p>
        </p:txBody>
      </p:sp>
      <p:sp>
        <p:nvSpPr>
          <p:cNvPr id="21" name="Текст 19">
            <a:extLst>
              <a:ext uri="{FF2B5EF4-FFF2-40B4-BE49-F238E27FC236}">
                <a16:creationId xmlns:a16="http://schemas.microsoft.com/office/drawing/2014/main" id="{F15AA136-021E-4009-B816-8B39547599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6699" y="3616910"/>
            <a:ext cx="7269163" cy="338554"/>
          </a:xfrm>
          <a:prstGeom prst="rect">
            <a:avLst/>
          </a:prstGeom>
        </p:spPr>
        <p:txBody>
          <a:bodyPr/>
          <a:lstStyle>
            <a:lvl1pPr marL="0">
              <a:buNone/>
              <a:defRPr sz="2000">
                <a:solidFill>
                  <a:schemeClr val="tx1"/>
                </a:solidFill>
                <a:latin typeface="Circe" panose="020B05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презентации</a:t>
            </a:r>
          </a:p>
        </p:txBody>
      </p:sp>
      <p:sp>
        <p:nvSpPr>
          <p:cNvPr id="22" name="Текст 19">
            <a:extLst>
              <a:ext uri="{FF2B5EF4-FFF2-40B4-BE49-F238E27FC236}">
                <a16:creationId xmlns:a16="http://schemas.microsoft.com/office/drawing/2014/main" id="{833C2D10-3052-41DE-B50B-6F94C2F2BD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6699" y="6283910"/>
            <a:ext cx="7269163" cy="338554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solidFill>
                  <a:schemeClr val="tx1"/>
                </a:solidFill>
                <a:latin typeface="Circe" panose="020B05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601968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устой слайд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85F0F2-204E-4EB0-9F8F-B4CD0674EF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9" name="Текст 19">
            <a:extLst>
              <a:ext uri="{FF2B5EF4-FFF2-40B4-BE49-F238E27FC236}">
                <a16:creationId xmlns:a16="http://schemas.microsoft.com/office/drawing/2014/main" id="{6669394A-8147-4A26-8AB5-189E7E6DA1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459897"/>
            <a:ext cx="5368925" cy="460375"/>
          </a:xfrm>
          <a:prstGeom prst="rect">
            <a:avLst/>
          </a:prstGeom>
        </p:spPr>
        <p:txBody>
          <a:bodyPr/>
          <a:lstStyle>
            <a:lvl1pPr marL="0" algn="l">
              <a:buNone/>
              <a:defRPr sz="2800">
                <a:solidFill>
                  <a:srgbClr val="5E3427"/>
                </a:solidFill>
                <a:latin typeface="Circe Bold" panose="020B06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слайда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3746DB28-689F-43A7-8ED3-9A83C02F7AE2}"/>
              </a:ext>
            </a:extLst>
          </p:cNvPr>
          <p:cNvCxnSpPr>
            <a:cxnSpLocks/>
          </p:cNvCxnSpPr>
          <p:nvPr userDrawn="1"/>
        </p:nvCxnSpPr>
        <p:spPr>
          <a:xfrm>
            <a:off x="371475" y="392112"/>
            <a:ext cx="486654" cy="0"/>
          </a:xfrm>
          <a:prstGeom prst="line">
            <a:avLst/>
          </a:prstGeom>
          <a:ln w="38100">
            <a:solidFill>
              <a:srgbClr val="ED55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Рисунок 5">
            <a:extLst>
              <a:ext uri="{FF2B5EF4-FFF2-40B4-BE49-F238E27FC236}">
                <a16:creationId xmlns:a16="http://schemas.microsoft.com/office/drawing/2014/main" id="{13EA59EF-47AE-4BEF-B6B3-C63F8FBCACE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71475" y="1830762"/>
            <a:ext cx="5741988" cy="3899860"/>
          </a:xfrm>
          <a:prstGeom prst="rect">
            <a:avLst/>
          </a:prstGeom>
          <a:solidFill>
            <a:schemeClr val="bg1"/>
          </a:solidFill>
          <a:ln w="0">
            <a:noFill/>
          </a:ln>
          <a:effectLst>
            <a:outerShdw blurRad="292100" sx="103000" sy="103000" algn="ctr" rotWithShape="0">
              <a:prstClr val="black">
                <a:alpha val="9000"/>
              </a:prstClr>
            </a:outerShdw>
          </a:effectLst>
        </p:spPr>
        <p:txBody>
          <a:bodyPr anchor="ctr"/>
          <a:lstStyle>
            <a:lvl1pPr algn="ctr">
              <a:buNone/>
              <a:defRPr sz="1100">
                <a:latin typeface="Circe" panose="020B0502020203020203" pitchFamily="34" charset="-52"/>
              </a:defRPr>
            </a:lvl1pPr>
          </a:lstStyle>
          <a:p>
            <a:r>
              <a:rPr lang="ru-RU" dirty="0"/>
              <a:t>Вставьте сюда рисунок</a:t>
            </a:r>
          </a:p>
        </p:txBody>
      </p:sp>
    </p:spTree>
    <p:extLst>
      <p:ext uri="{BB962C8B-B14F-4D97-AF65-F5344CB8AC3E}">
        <p14:creationId xmlns:p14="http://schemas.microsoft.com/office/powerpoint/2010/main" val="1374972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устой слайд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85F0F2-204E-4EB0-9F8F-B4CD0674EF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9" name="Текст 19">
            <a:extLst>
              <a:ext uri="{FF2B5EF4-FFF2-40B4-BE49-F238E27FC236}">
                <a16:creationId xmlns:a16="http://schemas.microsoft.com/office/drawing/2014/main" id="{6669394A-8147-4A26-8AB5-189E7E6DA1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459897"/>
            <a:ext cx="5368925" cy="460375"/>
          </a:xfrm>
          <a:prstGeom prst="rect">
            <a:avLst/>
          </a:prstGeom>
        </p:spPr>
        <p:txBody>
          <a:bodyPr/>
          <a:lstStyle>
            <a:lvl1pPr marL="0" algn="l">
              <a:buNone/>
              <a:defRPr sz="2800">
                <a:solidFill>
                  <a:srgbClr val="5E3427"/>
                </a:solidFill>
                <a:latin typeface="Circe Bold" panose="020B06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слайда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958C49C7-FCE4-48D5-8E56-F8A90BC236A0}"/>
              </a:ext>
            </a:extLst>
          </p:cNvPr>
          <p:cNvCxnSpPr>
            <a:cxnSpLocks/>
          </p:cNvCxnSpPr>
          <p:nvPr userDrawn="1"/>
        </p:nvCxnSpPr>
        <p:spPr>
          <a:xfrm>
            <a:off x="371475" y="392112"/>
            <a:ext cx="486654" cy="0"/>
          </a:xfrm>
          <a:prstGeom prst="line">
            <a:avLst/>
          </a:prstGeom>
          <a:ln w="38100">
            <a:solidFill>
              <a:srgbClr val="ED55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36177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устой слайд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85F0F2-204E-4EB0-9F8F-B4CD0674EF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9" name="Текст 19">
            <a:extLst>
              <a:ext uri="{FF2B5EF4-FFF2-40B4-BE49-F238E27FC236}">
                <a16:creationId xmlns:a16="http://schemas.microsoft.com/office/drawing/2014/main" id="{6669394A-8147-4A26-8AB5-189E7E6DA1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459897"/>
            <a:ext cx="5368925" cy="460375"/>
          </a:xfrm>
          <a:prstGeom prst="rect">
            <a:avLst/>
          </a:prstGeom>
        </p:spPr>
        <p:txBody>
          <a:bodyPr/>
          <a:lstStyle>
            <a:lvl1pPr marL="0" algn="l">
              <a:buNone/>
              <a:defRPr sz="2800">
                <a:solidFill>
                  <a:srgbClr val="5E3427"/>
                </a:solidFill>
                <a:latin typeface="Circe Bold" panose="020B06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слайда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958C49C7-FCE4-48D5-8E56-F8A90BC236A0}"/>
              </a:ext>
            </a:extLst>
          </p:cNvPr>
          <p:cNvCxnSpPr>
            <a:cxnSpLocks/>
          </p:cNvCxnSpPr>
          <p:nvPr userDrawn="1"/>
        </p:nvCxnSpPr>
        <p:spPr>
          <a:xfrm>
            <a:off x="371475" y="392112"/>
            <a:ext cx="486654" cy="0"/>
          </a:xfrm>
          <a:prstGeom prst="line">
            <a:avLst/>
          </a:prstGeom>
          <a:ln w="38100">
            <a:solidFill>
              <a:srgbClr val="ED55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97805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устой слайд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85F0F2-204E-4EB0-9F8F-B4CD0674EF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9" name="Текст 19">
            <a:extLst>
              <a:ext uri="{FF2B5EF4-FFF2-40B4-BE49-F238E27FC236}">
                <a16:creationId xmlns:a16="http://schemas.microsoft.com/office/drawing/2014/main" id="{6669394A-8147-4A26-8AB5-189E7E6DA1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459897"/>
            <a:ext cx="5368925" cy="460375"/>
          </a:xfrm>
          <a:prstGeom prst="rect">
            <a:avLst/>
          </a:prstGeom>
        </p:spPr>
        <p:txBody>
          <a:bodyPr/>
          <a:lstStyle>
            <a:lvl1pPr marL="0" algn="l">
              <a:buNone/>
              <a:defRPr sz="2800">
                <a:solidFill>
                  <a:srgbClr val="5E3427"/>
                </a:solidFill>
                <a:latin typeface="Circe Bold" panose="020B06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слайда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958C49C7-FCE4-48D5-8E56-F8A90BC236A0}"/>
              </a:ext>
            </a:extLst>
          </p:cNvPr>
          <p:cNvCxnSpPr>
            <a:cxnSpLocks/>
          </p:cNvCxnSpPr>
          <p:nvPr userDrawn="1"/>
        </p:nvCxnSpPr>
        <p:spPr>
          <a:xfrm>
            <a:off x="371475" y="392112"/>
            <a:ext cx="486654" cy="0"/>
          </a:xfrm>
          <a:prstGeom prst="line">
            <a:avLst/>
          </a:prstGeom>
          <a:ln w="38100">
            <a:solidFill>
              <a:srgbClr val="ED55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45878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устой слайд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85F0F2-204E-4EB0-9F8F-B4CD0674EF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9" name="Текст 19">
            <a:extLst>
              <a:ext uri="{FF2B5EF4-FFF2-40B4-BE49-F238E27FC236}">
                <a16:creationId xmlns:a16="http://schemas.microsoft.com/office/drawing/2014/main" id="{6669394A-8147-4A26-8AB5-189E7E6DA1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459897"/>
            <a:ext cx="5368925" cy="460375"/>
          </a:xfrm>
          <a:prstGeom prst="rect">
            <a:avLst/>
          </a:prstGeom>
        </p:spPr>
        <p:txBody>
          <a:bodyPr/>
          <a:lstStyle>
            <a:lvl1pPr marL="0" algn="l">
              <a:buNone/>
              <a:defRPr sz="2800">
                <a:solidFill>
                  <a:srgbClr val="5E3427"/>
                </a:solidFill>
                <a:latin typeface="Circe Bold" panose="020B06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слайда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958C49C7-FCE4-48D5-8E56-F8A90BC236A0}"/>
              </a:ext>
            </a:extLst>
          </p:cNvPr>
          <p:cNvCxnSpPr>
            <a:cxnSpLocks/>
          </p:cNvCxnSpPr>
          <p:nvPr userDrawn="1"/>
        </p:nvCxnSpPr>
        <p:spPr>
          <a:xfrm>
            <a:off x="371475" y="392112"/>
            <a:ext cx="486654" cy="0"/>
          </a:xfrm>
          <a:prstGeom prst="line">
            <a:avLst/>
          </a:prstGeom>
          <a:ln w="38100">
            <a:solidFill>
              <a:srgbClr val="ED55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Рисунок 5">
            <a:extLst>
              <a:ext uri="{FF2B5EF4-FFF2-40B4-BE49-F238E27FC236}">
                <a16:creationId xmlns:a16="http://schemas.microsoft.com/office/drawing/2014/main" id="{828921AA-6420-428C-87A7-93BF2E64838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71475" y="3579631"/>
            <a:ext cx="5150093" cy="2910069"/>
          </a:xfrm>
          <a:prstGeom prst="rect">
            <a:avLst/>
          </a:prstGeom>
          <a:solidFill>
            <a:schemeClr val="bg1"/>
          </a:solidFill>
          <a:ln w="0">
            <a:noFill/>
          </a:ln>
          <a:effectLst>
            <a:outerShdw blurRad="292100" sx="103000" sy="103000" algn="ctr" rotWithShape="0">
              <a:prstClr val="black">
                <a:alpha val="9000"/>
              </a:prstClr>
            </a:outerShdw>
          </a:effectLst>
        </p:spPr>
        <p:txBody>
          <a:bodyPr anchor="ctr"/>
          <a:lstStyle>
            <a:lvl1pPr algn="ctr">
              <a:buNone/>
              <a:defRPr>
                <a:latin typeface="Circe" panose="020B0502020203020203" pitchFamily="34" charset="-52"/>
              </a:defRPr>
            </a:lvl1pPr>
          </a:lstStyle>
          <a:p>
            <a:r>
              <a:rPr lang="ru-RU" dirty="0"/>
              <a:t>Вставьте сюда рисунок</a:t>
            </a:r>
          </a:p>
        </p:txBody>
      </p:sp>
      <p:sp>
        <p:nvSpPr>
          <p:cNvPr id="7" name="Рисунок 5">
            <a:extLst>
              <a:ext uri="{FF2B5EF4-FFF2-40B4-BE49-F238E27FC236}">
                <a16:creationId xmlns:a16="http://schemas.microsoft.com/office/drawing/2014/main" id="{88387A86-251A-48E5-B604-048DE2595C4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670433" y="3579631"/>
            <a:ext cx="5150093" cy="2910069"/>
          </a:xfrm>
          <a:prstGeom prst="rect">
            <a:avLst/>
          </a:prstGeom>
          <a:solidFill>
            <a:schemeClr val="bg1"/>
          </a:solidFill>
          <a:ln w="0">
            <a:noFill/>
          </a:ln>
          <a:effectLst>
            <a:outerShdw blurRad="292100" sx="103000" sy="103000" algn="ctr" rotWithShape="0">
              <a:prstClr val="black">
                <a:alpha val="9000"/>
              </a:prstClr>
            </a:outerShdw>
          </a:effectLst>
        </p:spPr>
        <p:txBody>
          <a:bodyPr anchor="ctr"/>
          <a:lstStyle>
            <a:lvl1pPr algn="ctr">
              <a:buNone/>
              <a:defRPr>
                <a:latin typeface="Circe" panose="020B0502020203020203" pitchFamily="34" charset="-52"/>
              </a:defRPr>
            </a:lvl1pPr>
          </a:lstStyle>
          <a:p>
            <a:r>
              <a:rPr lang="ru-RU" dirty="0"/>
              <a:t>Вставьте сюда рисунок</a:t>
            </a:r>
          </a:p>
        </p:txBody>
      </p:sp>
    </p:spTree>
    <p:extLst>
      <p:ext uri="{BB962C8B-B14F-4D97-AF65-F5344CB8AC3E}">
        <p14:creationId xmlns:p14="http://schemas.microsoft.com/office/powerpoint/2010/main" val="31442576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ереходный слайд">
    <p:bg>
      <p:bgPr>
        <a:solidFill>
          <a:srgbClr val="F2EC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85F0F2-204E-4EB0-9F8F-B4CD0674EF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22D58D3-2B3B-40C0-B8C6-6FBCC56A9D40}"/>
              </a:ext>
            </a:extLst>
          </p:cNvPr>
          <p:cNvSpPr/>
          <p:nvPr userDrawn="1"/>
        </p:nvSpPr>
        <p:spPr>
          <a:xfrm>
            <a:off x="0" y="2816316"/>
            <a:ext cx="12192000" cy="1225367"/>
          </a:xfrm>
          <a:prstGeom prst="rect">
            <a:avLst/>
          </a:prstGeom>
          <a:solidFill>
            <a:srgbClr val="BF96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BF966F"/>
              </a:solidFill>
            </a:endParaRPr>
          </a:p>
        </p:txBody>
      </p:sp>
      <p:sp>
        <p:nvSpPr>
          <p:cNvPr id="10" name="Текст 19">
            <a:extLst>
              <a:ext uri="{FF2B5EF4-FFF2-40B4-BE49-F238E27FC236}">
                <a16:creationId xmlns:a16="http://schemas.microsoft.com/office/drawing/2014/main" id="{1CAA5684-98EC-4D67-845B-FE1104876A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5" y="3176858"/>
            <a:ext cx="11449050" cy="460375"/>
          </a:xfrm>
          <a:prstGeom prst="rect">
            <a:avLst/>
          </a:prstGeom>
        </p:spPr>
        <p:txBody>
          <a:bodyPr/>
          <a:lstStyle>
            <a:lvl1pPr marL="0" algn="ctr">
              <a:buNone/>
              <a:defRPr sz="2800">
                <a:solidFill>
                  <a:schemeClr val="bg1"/>
                </a:solidFill>
                <a:latin typeface="Circe Bold" panose="020B06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переходного слайда</a:t>
            </a:r>
          </a:p>
        </p:txBody>
      </p:sp>
      <p:sp>
        <p:nvSpPr>
          <p:cNvPr id="11" name="Текст 19">
            <a:extLst>
              <a:ext uri="{FF2B5EF4-FFF2-40B4-BE49-F238E27FC236}">
                <a16:creationId xmlns:a16="http://schemas.microsoft.com/office/drawing/2014/main" id="{95550433-0183-4897-905C-226D071E05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1476" y="4402225"/>
            <a:ext cx="11449050" cy="338554"/>
          </a:xfrm>
          <a:prstGeom prst="rect">
            <a:avLst/>
          </a:prstGeom>
        </p:spPr>
        <p:txBody>
          <a:bodyPr/>
          <a:lstStyle>
            <a:lvl1pPr marL="0" algn="ctr">
              <a:buNone/>
              <a:defRPr sz="1800">
                <a:solidFill>
                  <a:schemeClr val="tx1"/>
                </a:solidFill>
                <a:latin typeface="Circe" panose="020B05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Описание пункта</a:t>
            </a:r>
          </a:p>
        </p:txBody>
      </p:sp>
    </p:spTree>
    <p:extLst>
      <p:ext uri="{BB962C8B-B14F-4D97-AF65-F5344CB8AC3E}">
        <p14:creationId xmlns:p14="http://schemas.microsoft.com/office/powerpoint/2010/main" val="53641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B9670A7-0167-4052-82A0-BD9141F972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9" name="Текст 19">
            <a:extLst>
              <a:ext uri="{FF2B5EF4-FFF2-40B4-BE49-F238E27FC236}">
                <a16:creationId xmlns:a16="http://schemas.microsoft.com/office/drawing/2014/main" id="{C10FFFD7-7F50-44C1-A6F7-2F09C2B32B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7650" y="3555465"/>
            <a:ext cx="7288214" cy="338554"/>
          </a:xfrm>
          <a:prstGeom prst="rect">
            <a:avLst/>
          </a:prstGeom>
        </p:spPr>
        <p:txBody>
          <a:bodyPr/>
          <a:lstStyle>
            <a:lvl1pPr marL="0" algn="l">
              <a:buNone/>
              <a:defRPr sz="1800">
                <a:solidFill>
                  <a:schemeClr val="tx1"/>
                </a:solidFill>
                <a:latin typeface="Circe" panose="020B05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Описание пункта</a:t>
            </a:r>
          </a:p>
        </p:txBody>
      </p:sp>
      <p:sp>
        <p:nvSpPr>
          <p:cNvPr id="7" name="Текст 19">
            <a:extLst>
              <a:ext uri="{FF2B5EF4-FFF2-40B4-BE49-F238E27FC236}">
                <a16:creationId xmlns:a16="http://schemas.microsoft.com/office/drawing/2014/main" id="{D3E9B93E-6344-4749-BEB8-D0C2CCF1A5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7650" y="2968090"/>
            <a:ext cx="7288214" cy="587375"/>
          </a:xfrm>
          <a:prstGeom prst="rect">
            <a:avLst/>
          </a:prstGeom>
        </p:spPr>
        <p:txBody>
          <a:bodyPr/>
          <a:lstStyle>
            <a:lvl1pPr marL="0">
              <a:buNone/>
              <a:defRPr sz="3600">
                <a:solidFill>
                  <a:srgbClr val="ED5539"/>
                </a:solidFill>
                <a:latin typeface="Circe Bold" panose="020B06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Спасибо за внимание! </a:t>
            </a:r>
          </a:p>
        </p:txBody>
      </p:sp>
    </p:spTree>
    <p:extLst>
      <p:ext uri="{BB962C8B-B14F-4D97-AF65-F5344CB8AC3E}">
        <p14:creationId xmlns:p14="http://schemas.microsoft.com/office/powerpoint/2010/main" val="19206381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C77F3-E050-46DA-83B2-C8C97C932283}" type="datetimeFigureOut">
              <a:rPr lang="ru-RU" smtClean="0"/>
              <a:pPr/>
              <a:t>29.03.2023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8B233-0EEB-49FD-83BD-C6FB14E4949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2770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2571CCA-DE2C-48D7-8538-4EF123A8AC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20" name="Текст 19">
            <a:extLst>
              <a:ext uri="{FF2B5EF4-FFF2-40B4-BE49-F238E27FC236}">
                <a16:creationId xmlns:a16="http://schemas.microsoft.com/office/drawing/2014/main" id="{7361EF3E-A987-4B1D-A012-0D96DC7B9E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6699" y="3029535"/>
            <a:ext cx="7269163" cy="587375"/>
          </a:xfrm>
          <a:prstGeom prst="rect">
            <a:avLst/>
          </a:prstGeom>
        </p:spPr>
        <p:txBody>
          <a:bodyPr/>
          <a:lstStyle>
            <a:lvl1pPr marL="0">
              <a:buNone/>
              <a:defRPr sz="3600">
                <a:solidFill>
                  <a:srgbClr val="5E3427"/>
                </a:solidFill>
                <a:latin typeface="Circe Bold" panose="020B06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презентации</a:t>
            </a:r>
          </a:p>
        </p:txBody>
      </p:sp>
      <p:sp>
        <p:nvSpPr>
          <p:cNvPr id="21" name="Текст 19">
            <a:extLst>
              <a:ext uri="{FF2B5EF4-FFF2-40B4-BE49-F238E27FC236}">
                <a16:creationId xmlns:a16="http://schemas.microsoft.com/office/drawing/2014/main" id="{F15AA136-021E-4009-B816-8B39547599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6699" y="3616910"/>
            <a:ext cx="7269163" cy="338554"/>
          </a:xfrm>
          <a:prstGeom prst="rect">
            <a:avLst/>
          </a:prstGeom>
        </p:spPr>
        <p:txBody>
          <a:bodyPr/>
          <a:lstStyle>
            <a:lvl1pPr marL="0">
              <a:buNone/>
              <a:defRPr sz="2000">
                <a:solidFill>
                  <a:schemeClr val="tx1"/>
                </a:solidFill>
                <a:latin typeface="Circe" panose="020B05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презентации</a:t>
            </a:r>
          </a:p>
        </p:txBody>
      </p:sp>
      <p:sp>
        <p:nvSpPr>
          <p:cNvPr id="22" name="Текст 19">
            <a:extLst>
              <a:ext uri="{FF2B5EF4-FFF2-40B4-BE49-F238E27FC236}">
                <a16:creationId xmlns:a16="http://schemas.microsoft.com/office/drawing/2014/main" id="{833C2D10-3052-41DE-B50B-6F94C2F2BD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6699" y="6283910"/>
            <a:ext cx="7269163" cy="338554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solidFill>
                  <a:schemeClr val="tx1"/>
                </a:solidFill>
                <a:latin typeface="Circe" panose="020B05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презентации</a:t>
            </a:r>
          </a:p>
        </p:txBody>
      </p:sp>
      <p:sp>
        <p:nvSpPr>
          <p:cNvPr id="6" name="Рисунок 3">
            <a:extLst>
              <a:ext uri="{FF2B5EF4-FFF2-40B4-BE49-F238E27FC236}">
                <a16:creationId xmlns:a16="http://schemas.microsoft.com/office/drawing/2014/main" id="{DAEBDC10-FDF9-40E3-A14F-17D6E352E41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535863" y="1125055"/>
            <a:ext cx="4607889" cy="4607889"/>
          </a:xfrm>
          <a:prstGeom prst="ellipse">
            <a:avLst/>
          </a:prstGeom>
          <a:solidFill>
            <a:srgbClr val="F2ECDE"/>
          </a:solidFill>
        </p:spPr>
        <p:txBody>
          <a:bodyPr anchor="ctr"/>
          <a:lstStyle>
            <a:lvl1pPr marL="0" indent="0" algn="ctr">
              <a:buNone/>
              <a:defRPr sz="1600">
                <a:latin typeface="Circe" panose="020B0502020203020203" pitchFamily="34" charset="-52"/>
              </a:defRPr>
            </a:lvl1pPr>
          </a:lstStyle>
          <a:p>
            <a:r>
              <a:rPr lang="ru-RU" dirty="0"/>
              <a:t>Изображение 1х1</a:t>
            </a:r>
          </a:p>
        </p:txBody>
      </p:sp>
      <p:sp>
        <p:nvSpPr>
          <p:cNvPr id="7" name="Рисунок 3">
            <a:extLst>
              <a:ext uri="{FF2B5EF4-FFF2-40B4-BE49-F238E27FC236}">
                <a16:creationId xmlns:a16="http://schemas.microsoft.com/office/drawing/2014/main" id="{12B2F0C6-682C-4395-9B9B-B0DC4ED81A4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683036" y="4368378"/>
            <a:ext cx="2156771" cy="2156771"/>
          </a:xfrm>
          <a:prstGeom prst="ellipse">
            <a:avLst/>
          </a:prstGeom>
          <a:solidFill>
            <a:srgbClr val="BF966F"/>
          </a:solidFill>
          <a:ln w="1651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latin typeface="Circe" panose="020B0502020203020203" pitchFamily="34" charset="-52"/>
              </a:defRPr>
            </a:lvl1pPr>
          </a:lstStyle>
          <a:p>
            <a:r>
              <a:rPr lang="ru-RU" dirty="0"/>
              <a:t>Изображение 1х1</a:t>
            </a:r>
          </a:p>
        </p:txBody>
      </p:sp>
    </p:spTree>
    <p:extLst>
      <p:ext uri="{BB962C8B-B14F-4D97-AF65-F5344CB8AC3E}">
        <p14:creationId xmlns:p14="http://schemas.microsoft.com/office/powerpoint/2010/main" val="4079671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2571CCA-DE2C-48D7-8538-4EF123A8AC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20" name="Текст 19">
            <a:extLst>
              <a:ext uri="{FF2B5EF4-FFF2-40B4-BE49-F238E27FC236}">
                <a16:creationId xmlns:a16="http://schemas.microsoft.com/office/drawing/2014/main" id="{7361EF3E-A987-4B1D-A012-0D96DC7B9E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6699" y="3029535"/>
            <a:ext cx="7269163" cy="587375"/>
          </a:xfrm>
          <a:prstGeom prst="rect">
            <a:avLst/>
          </a:prstGeom>
        </p:spPr>
        <p:txBody>
          <a:bodyPr/>
          <a:lstStyle>
            <a:lvl1pPr marL="0">
              <a:buNone/>
              <a:defRPr sz="3600">
                <a:solidFill>
                  <a:srgbClr val="5E3427"/>
                </a:solidFill>
                <a:latin typeface="Circe Bold" panose="020B06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презентации</a:t>
            </a:r>
          </a:p>
        </p:txBody>
      </p:sp>
      <p:sp>
        <p:nvSpPr>
          <p:cNvPr id="21" name="Текст 19">
            <a:extLst>
              <a:ext uri="{FF2B5EF4-FFF2-40B4-BE49-F238E27FC236}">
                <a16:creationId xmlns:a16="http://schemas.microsoft.com/office/drawing/2014/main" id="{F15AA136-021E-4009-B816-8B39547599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6699" y="3616909"/>
            <a:ext cx="4952415" cy="455687"/>
          </a:xfrm>
          <a:prstGeom prst="rect">
            <a:avLst/>
          </a:prstGeom>
          <a:solidFill>
            <a:srgbClr val="ED5539"/>
          </a:solidFill>
        </p:spPr>
        <p:txBody>
          <a:bodyPr anchor="ctr"/>
          <a:lstStyle>
            <a:lvl1pPr marL="360000">
              <a:buNone/>
              <a:defRPr sz="2000">
                <a:solidFill>
                  <a:schemeClr val="bg1"/>
                </a:solidFill>
                <a:latin typeface="Circe" panose="020B05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Подзаголовок презентации</a:t>
            </a:r>
          </a:p>
        </p:txBody>
      </p:sp>
      <p:sp>
        <p:nvSpPr>
          <p:cNvPr id="22" name="Текст 19">
            <a:extLst>
              <a:ext uri="{FF2B5EF4-FFF2-40B4-BE49-F238E27FC236}">
                <a16:creationId xmlns:a16="http://schemas.microsoft.com/office/drawing/2014/main" id="{833C2D10-3052-41DE-B50B-6F94C2F2BD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6699" y="6283910"/>
            <a:ext cx="7269163" cy="338554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solidFill>
                  <a:schemeClr val="tx1"/>
                </a:solidFill>
                <a:latin typeface="Circe" panose="020B05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99622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85F0F2-204E-4EB0-9F8F-B4CD0674EF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9" name="Текст 19">
            <a:extLst>
              <a:ext uri="{FF2B5EF4-FFF2-40B4-BE49-F238E27FC236}">
                <a16:creationId xmlns:a16="http://schemas.microsoft.com/office/drawing/2014/main" id="{6669394A-8147-4A26-8AB5-189E7E6DA1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459897"/>
            <a:ext cx="5368925" cy="460375"/>
          </a:xfrm>
          <a:prstGeom prst="rect">
            <a:avLst/>
          </a:prstGeom>
        </p:spPr>
        <p:txBody>
          <a:bodyPr/>
          <a:lstStyle>
            <a:lvl1pPr marL="0" algn="l">
              <a:buNone/>
              <a:defRPr sz="2800">
                <a:solidFill>
                  <a:srgbClr val="5E3427"/>
                </a:solidFill>
                <a:latin typeface="Circe Bold" panose="020B06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слайда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C8E30219-6012-4FFD-ADE7-AB1649D148A6}"/>
              </a:ext>
            </a:extLst>
          </p:cNvPr>
          <p:cNvCxnSpPr>
            <a:cxnSpLocks/>
          </p:cNvCxnSpPr>
          <p:nvPr userDrawn="1"/>
        </p:nvCxnSpPr>
        <p:spPr>
          <a:xfrm>
            <a:off x="371475" y="392112"/>
            <a:ext cx="486654" cy="0"/>
          </a:xfrm>
          <a:prstGeom prst="line">
            <a:avLst/>
          </a:prstGeom>
          <a:ln w="38100">
            <a:solidFill>
              <a:srgbClr val="ED55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0042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устой слайд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85F0F2-204E-4EB0-9F8F-B4CD0674EF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9" name="Текст 19">
            <a:extLst>
              <a:ext uri="{FF2B5EF4-FFF2-40B4-BE49-F238E27FC236}">
                <a16:creationId xmlns:a16="http://schemas.microsoft.com/office/drawing/2014/main" id="{6669394A-8147-4A26-8AB5-189E7E6DA1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459897"/>
            <a:ext cx="5368925" cy="460375"/>
          </a:xfrm>
          <a:prstGeom prst="rect">
            <a:avLst/>
          </a:prstGeom>
        </p:spPr>
        <p:txBody>
          <a:bodyPr/>
          <a:lstStyle>
            <a:lvl1pPr marL="0" algn="l">
              <a:buNone/>
              <a:defRPr sz="2800">
                <a:solidFill>
                  <a:srgbClr val="5E3427"/>
                </a:solidFill>
                <a:latin typeface="Circe Bold" panose="020B06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слайда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C8E30219-6012-4FFD-ADE7-AB1649D148A6}"/>
              </a:ext>
            </a:extLst>
          </p:cNvPr>
          <p:cNvCxnSpPr>
            <a:cxnSpLocks/>
          </p:cNvCxnSpPr>
          <p:nvPr userDrawn="1"/>
        </p:nvCxnSpPr>
        <p:spPr>
          <a:xfrm>
            <a:off x="371475" y="392112"/>
            <a:ext cx="486654" cy="0"/>
          </a:xfrm>
          <a:prstGeom prst="line">
            <a:avLst/>
          </a:prstGeom>
          <a:ln w="38100">
            <a:solidFill>
              <a:srgbClr val="ED55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3101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Пустой слайд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85F0F2-204E-4EB0-9F8F-B4CD0674EF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9" name="Текст 19">
            <a:extLst>
              <a:ext uri="{FF2B5EF4-FFF2-40B4-BE49-F238E27FC236}">
                <a16:creationId xmlns:a16="http://schemas.microsoft.com/office/drawing/2014/main" id="{6669394A-8147-4A26-8AB5-189E7E6DA1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459897"/>
            <a:ext cx="5368925" cy="460375"/>
          </a:xfrm>
          <a:prstGeom prst="rect">
            <a:avLst/>
          </a:prstGeom>
        </p:spPr>
        <p:txBody>
          <a:bodyPr/>
          <a:lstStyle>
            <a:lvl1pPr marL="0" algn="l">
              <a:buNone/>
              <a:defRPr sz="2800">
                <a:solidFill>
                  <a:srgbClr val="5E3427"/>
                </a:solidFill>
                <a:latin typeface="Circe Bold" panose="020B06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слайда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C8E30219-6012-4FFD-ADE7-AB1649D148A6}"/>
              </a:ext>
            </a:extLst>
          </p:cNvPr>
          <p:cNvCxnSpPr>
            <a:cxnSpLocks/>
          </p:cNvCxnSpPr>
          <p:nvPr userDrawn="1"/>
        </p:nvCxnSpPr>
        <p:spPr>
          <a:xfrm>
            <a:off x="371475" y="392112"/>
            <a:ext cx="486654" cy="0"/>
          </a:xfrm>
          <a:prstGeom prst="line">
            <a:avLst/>
          </a:prstGeom>
          <a:ln w="38100">
            <a:solidFill>
              <a:srgbClr val="ED55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Рисунок 3">
            <a:extLst>
              <a:ext uri="{FF2B5EF4-FFF2-40B4-BE49-F238E27FC236}">
                <a16:creationId xmlns:a16="http://schemas.microsoft.com/office/drawing/2014/main" id="{41737958-1DB1-43D6-B70A-F8F8B6EEF35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535863" y="1125055"/>
            <a:ext cx="4607889" cy="4607889"/>
          </a:xfrm>
          <a:prstGeom prst="ellipse">
            <a:avLst/>
          </a:prstGeom>
          <a:solidFill>
            <a:srgbClr val="F2ECDE"/>
          </a:solidFill>
        </p:spPr>
        <p:txBody>
          <a:bodyPr anchor="ctr"/>
          <a:lstStyle>
            <a:lvl1pPr marL="0" indent="0" algn="ctr">
              <a:buNone/>
              <a:defRPr sz="1600">
                <a:latin typeface="Circe" panose="020B0502020203020203" pitchFamily="34" charset="-52"/>
              </a:defRPr>
            </a:lvl1pPr>
          </a:lstStyle>
          <a:p>
            <a:r>
              <a:rPr lang="ru-RU" dirty="0"/>
              <a:t>Изображение 1х1</a:t>
            </a:r>
          </a:p>
        </p:txBody>
      </p:sp>
      <p:sp>
        <p:nvSpPr>
          <p:cNvPr id="7" name="Рисунок 3">
            <a:extLst>
              <a:ext uri="{FF2B5EF4-FFF2-40B4-BE49-F238E27FC236}">
                <a16:creationId xmlns:a16="http://schemas.microsoft.com/office/drawing/2014/main" id="{B662E86E-8E61-4CA7-BB30-C5775103308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683036" y="4368378"/>
            <a:ext cx="2156771" cy="2156771"/>
          </a:xfrm>
          <a:prstGeom prst="ellipse">
            <a:avLst/>
          </a:prstGeom>
          <a:solidFill>
            <a:srgbClr val="BF966F"/>
          </a:solidFill>
          <a:ln w="1651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latin typeface="Circe" panose="020B0502020203020203" pitchFamily="34" charset="-52"/>
              </a:defRPr>
            </a:lvl1pPr>
          </a:lstStyle>
          <a:p>
            <a:r>
              <a:rPr lang="ru-RU" dirty="0"/>
              <a:t>Изображение 1х1</a:t>
            </a:r>
          </a:p>
        </p:txBody>
      </p:sp>
    </p:spTree>
    <p:extLst>
      <p:ext uri="{BB962C8B-B14F-4D97-AF65-F5344CB8AC3E}">
        <p14:creationId xmlns:p14="http://schemas.microsoft.com/office/powerpoint/2010/main" val="2313294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устой слайд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85F0F2-204E-4EB0-9F8F-B4CD0674EF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9" name="Текст 19">
            <a:extLst>
              <a:ext uri="{FF2B5EF4-FFF2-40B4-BE49-F238E27FC236}">
                <a16:creationId xmlns:a16="http://schemas.microsoft.com/office/drawing/2014/main" id="{6669394A-8147-4A26-8AB5-189E7E6DA1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459897"/>
            <a:ext cx="5368925" cy="460375"/>
          </a:xfrm>
          <a:prstGeom prst="rect">
            <a:avLst/>
          </a:prstGeom>
        </p:spPr>
        <p:txBody>
          <a:bodyPr/>
          <a:lstStyle>
            <a:lvl1pPr marL="0" algn="l">
              <a:buNone/>
              <a:defRPr sz="2800">
                <a:solidFill>
                  <a:srgbClr val="5E3427"/>
                </a:solidFill>
                <a:latin typeface="Circe Bold" panose="020B06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слайда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C8E30219-6012-4FFD-ADE7-AB1649D148A6}"/>
              </a:ext>
            </a:extLst>
          </p:cNvPr>
          <p:cNvCxnSpPr>
            <a:cxnSpLocks/>
          </p:cNvCxnSpPr>
          <p:nvPr userDrawn="1"/>
        </p:nvCxnSpPr>
        <p:spPr>
          <a:xfrm>
            <a:off x="371475" y="392112"/>
            <a:ext cx="486654" cy="0"/>
          </a:xfrm>
          <a:prstGeom prst="line">
            <a:avLst/>
          </a:prstGeom>
          <a:ln w="38100">
            <a:solidFill>
              <a:srgbClr val="ED55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Рисунок 3">
            <a:extLst>
              <a:ext uri="{FF2B5EF4-FFF2-40B4-BE49-F238E27FC236}">
                <a16:creationId xmlns:a16="http://schemas.microsoft.com/office/drawing/2014/main" id="{7D9207CB-61A8-4923-975A-FFC2C740D7B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50285" y="1188000"/>
            <a:ext cx="4607889" cy="4607889"/>
          </a:xfrm>
          <a:prstGeom prst="ellipse">
            <a:avLst/>
          </a:prstGeom>
          <a:solidFill>
            <a:srgbClr val="F2ECDE"/>
          </a:solidFill>
        </p:spPr>
        <p:txBody>
          <a:bodyPr anchor="ctr"/>
          <a:lstStyle>
            <a:lvl1pPr marL="0" indent="0" algn="ctr">
              <a:buNone/>
              <a:defRPr sz="1600">
                <a:latin typeface="Circe" panose="020B0502020203020203" pitchFamily="34" charset="-52"/>
              </a:defRPr>
            </a:lvl1pPr>
          </a:lstStyle>
          <a:p>
            <a:r>
              <a:rPr lang="ru-RU" dirty="0"/>
              <a:t>Изображение 1х1</a:t>
            </a:r>
          </a:p>
        </p:txBody>
      </p:sp>
      <p:sp>
        <p:nvSpPr>
          <p:cNvPr id="11" name="Рисунок 3">
            <a:extLst>
              <a:ext uri="{FF2B5EF4-FFF2-40B4-BE49-F238E27FC236}">
                <a16:creationId xmlns:a16="http://schemas.microsoft.com/office/drawing/2014/main" id="{8FDB91B0-CDFE-4C41-9C7A-0CD0AEB0C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197458" y="4431323"/>
            <a:ext cx="2156771" cy="2156771"/>
          </a:xfrm>
          <a:prstGeom prst="ellipse">
            <a:avLst/>
          </a:prstGeom>
          <a:solidFill>
            <a:srgbClr val="BF966F"/>
          </a:solidFill>
          <a:ln w="1651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latin typeface="Circe" panose="020B0502020203020203" pitchFamily="34" charset="-52"/>
              </a:defRPr>
            </a:lvl1pPr>
          </a:lstStyle>
          <a:p>
            <a:r>
              <a:rPr lang="ru-RU" dirty="0"/>
              <a:t>Изображение 1х1</a:t>
            </a:r>
          </a:p>
        </p:txBody>
      </p:sp>
    </p:spTree>
    <p:extLst>
      <p:ext uri="{BB962C8B-B14F-4D97-AF65-F5344CB8AC3E}">
        <p14:creationId xmlns:p14="http://schemas.microsoft.com/office/powerpoint/2010/main" val="875364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устой слайд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85F0F2-204E-4EB0-9F8F-B4CD0674EF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9" name="Текст 19">
            <a:extLst>
              <a:ext uri="{FF2B5EF4-FFF2-40B4-BE49-F238E27FC236}">
                <a16:creationId xmlns:a16="http://schemas.microsoft.com/office/drawing/2014/main" id="{6669394A-8147-4A26-8AB5-189E7E6DA1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459897"/>
            <a:ext cx="5368925" cy="460375"/>
          </a:xfrm>
          <a:prstGeom prst="rect">
            <a:avLst/>
          </a:prstGeom>
        </p:spPr>
        <p:txBody>
          <a:bodyPr/>
          <a:lstStyle>
            <a:lvl1pPr marL="0" algn="l">
              <a:buNone/>
              <a:defRPr sz="2800">
                <a:solidFill>
                  <a:srgbClr val="5E3427"/>
                </a:solidFill>
                <a:latin typeface="Circe Bold" panose="020B06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слайда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3746DB28-689F-43A7-8ED3-9A83C02F7AE2}"/>
              </a:ext>
            </a:extLst>
          </p:cNvPr>
          <p:cNvCxnSpPr>
            <a:cxnSpLocks/>
          </p:cNvCxnSpPr>
          <p:nvPr userDrawn="1"/>
        </p:nvCxnSpPr>
        <p:spPr>
          <a:xfrm>
            <a:off x="371475" y="392112"/>
            <a:ext cx="486654" cy="0"/>
          </a:xfrm>
          <a:prstGeom prst="line">
            <a:avLst/>
          </a:prstGeom>
          <a:ln w="38100">
            <a:solidFill>
              <a:srgbClr val="ED55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2839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устой слайд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85F0F2-204E-4EB0-9F8F-B4CD0674EF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9" name="Текст 19">
            <a:extLst>
              <a:ext uri="{FF2B5EF4-FFF2-40B4-BE49-F238E27FC236}">
                <a16:creationId xmlns:a16="http://schemas.microsoft.com/office/drawing/2014/main" id="{6669394A-8147-4A26-8AB5-189E7E6DA1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459897"/>
            <a:ext cx="5368925" cy="460375"/>
          </a:xfrm>
          <a:prstGeom prst="rect">
            <a:avLst/>
          </a:prstGeom>
        </p:spPr>
        <p:txBody>
          <a:bodyPr/>
          <a:lstStyle>
            <a:lvl1pPr marL="0" algn="l">
              <a:buNone/>
              <a:defRPr sz="2800">
                <a:solidFill>
                  <a:srgbClr val="5E3427"/>
                </a:solidFill>
                <a:latin typeface="Circe Bold" panose="020B06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слайда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3746DB28-689F-43A7-8ED3-9A83C02F7AE2}"/>
              </a:ext>
            </a:extLst>
          </p:cNvPr>
          <p:cNvCxnSpPr>
            <a:cxnSpLocks/>
          </p:cNvCxnSpPr>
          <p:nvPr userDrawn="1"/>
        </p:nvCxnSpPr>
        <p:spPr>
          <a:xfrm>
            <a:off x="371475" y="392112"/>
            <a:ext cx="486654" cy="0"/>
          </a:xfrm>
          <a:prstGeom prst="line">
            <a:avLst/>
          </a:prstGeom>
          <a:ln w="38100">
            <a:solidFill>
              <a:srgbClr val="ED55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Рисунок 5">
            <a:extLst>
              <a:ext uri="{FF2B5EF4-FFF2-40B4-BE49-F238E27FC236}">
                <a16:creationId xmlns:a16="http://schemas.microsoft.com/office/drawing/2014/main" id="{13EA59EF-47AE-4BEF-B6B3-C63F8FBCACE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1830762"/>
            <a:ext cx="5741988" cy="3899860"/>
          </a:xfrm>
          <a:prstGeom prst="rect">
            <a:avLst/>
          </a:prstGeom>
          <a:solidFill>
            <a:schemeClr val="bg1"/>
          </a:solidFill>
          <a:ln w="0">
            <a:noFill/>
          </a:ln>
          <a:effectLst>
            <a:outerShdw blurRad="292100" sx="103000" sy="103000" algn="ctr" rotWithShape="0">
              <a:prstClr val="black">
                <a:alpha val="9000"/>
              </a:prstClr>
            </a:outerShdw>
          </a:effectLst>
        </p:spPr>
        <p:txBody>
          <a:bodyPr anchor="ctr"/>
          <a:lstStyle>
            <a:lvl1pPr algn="ctr">
              <a:buNone/>
              <a:defRPr sz="1100">
                <a:latin typeface="Circe" panose="020B0502020203020203" pitchFamily="34" charset="-52"/>
              </a:defRPr>
            </a:lvl1pPr>
          </a:lstStyle>
          <a:p>
            <a:r>
              <a:rPr lang="ru-RU" dirty="0"/>
              <a:t>Вставьте сюда рисунок</a:t>
            </a:r>
          </a:p>
        </p:txBody>
      </p:sp>
    </p:spTree>
    <p:extLst>
      <p:ext uri="{BB962C8B-B14F-4D97-AF65-F5344CB8AC3E}">
        <p14:creationId xmlns:p14="http://schemas.microsoft.com/office/powerpoint/2010/main" val="2099719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5771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9" r:id="rId2"/>
    <p:sldLayoutId id="2147483669" r:id="rId3"/>
    <p:sldLayoutId id="2147483662" r:id="rId4"/>
    <p:sldLayoutId id="2147483678" r:id="rId5"/>
    <p:sldLayoutId id="2147483680" r:id="rId6"/>
    <p:sldLayoutId id="2147483674" r:id="rId7"/>
    <p:sldLayoutId id="2147483670" r:id="rId8"/>
    <p:sldLayoutId id="2147483676" r:id="rId9"/>
    <p:sldLayoutId id="2147483677" r:id="rId10"/>
    <p:sldLayoutId id="2147483671" r:id="rId11"/>
    <p:sldLayoutId id="2147483672" r:id="rId12"/>
    <p:sldLayoutId id="2147483675" r:id="rId13"/>
    <p:sldLayoutId id="2147483673" r:id="rId14"/>
    <p:sldLayoutId id="2147483664" r:id="rId15"/>
    <p:sldLayoutId id="2147483663" r:id="rId16"/>
    <p:sldLayoutId id="214748368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 userDrawn="1">
          <p15:clr>
            <a:srgbClr val="F26B43"/>
          </p15:clr>
        </p15:guide>
        <p15:guide id="2" pos="234" userDrawn="1">
          <p15:clr>
            <a:srgbClr val="F26B43"/>
          </p15:clr>
        </p15:guide>
        <p15:guide id="3" orient="horz" pos="4088" userDrawn="1">
          <p15:clr>
            <a:srgbClr val="F26B43"/>
          </p15:clr>
        </p15:guide>
        <p15:guide id="4" pos="7446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pos="3840" userDrawn="1">
          <p15:clr>
            <a:srgbClr val="F26B43"/>
          </p15:clr>
        </p15:guide>
        <p15:guide id="7" pos="2048" userDrawn="1">
          <p15:clr>
            <a:srgbClr val="F26B43"/>
          </p15:clr>
        </p15:guide>
        <p15:guide id="8" pos="5654" userDrawn="1">
          <p15:clr>
            <a:srgbClr val="F26B43"/>
          </p15:clr>
        </p15:guide>
        <p15:guide id="9" pos="1141" userDrawn="1">
          <p15:clr>
            <a:srgbClr val="F26B43"/>
          </p15:clr>
        </p15:guide>
        <p15:guide id="10" pos="6562" userDrawn="1">
          <p15:clr>
            <a:srgbClr val="F26B43"/>
          </p15:clr>
        </p15:guide>
        <p15:guide id="11" pos="4747" userDrawn="1">
          <p15:clr>
            <a:srgbClr val="F26B43"/>
          </p15:clr>
        </p15:guide>
        <p15:guide id="12" pos="293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6A1AA5E-7770-40B9-B5C0-DEE52122C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" y="1212196"/>
            <a:ext cx="6646013" cy="31897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839009-7F1C-45C1-8A5C-1109A88D164D}"/>
              </a:ext>
            </a:extLst>
          </p:cNvPr>
          <p:cNvSpPr txBox="1"/>
          <p:nvPr/>
        </p:nvSpPr>
        <p:spPr>
          <a:xfrm>
            <a:off x="4706938" y="5522433"/>
            <a:ext cx="436406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г. Иркутск, ул. Рабочая, 2А/4, 1 этаж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latin typeface="Circe" panose="020B0502020203020203" pitchFamily="34" charset="-52"/>
              <a:cs typeface="Arial" panose="020B0604020202020204" pitchFamily="34" charset="0"/>
            </a:endParaRPr>
          </a:p>
          <a:p>
            <a:pPr algn="r" fontAlgn="auto">
              <a:spcAft>
                <a:spcPts val="0"/>
              </a:spcAft>
              <a:defRPr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+7 (3952) 202-102</a:t>
            </a:r>
          </a:p>
          <a:p>
            <a:pPr algn="r" fontAlgn="auto">
              <a:spcAft>
                <a:spcPts val="0"/>
              </a:spcAft>
              <a:defRPr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info@mb38.ru</a:t>
            </a:r>
          </a:p>
          <a:p>
            <a:pPr algn="r" fontAlgn="auto">
              <a:spcAft>
                <a:spcPts val="0"/>
              </a:spcAft>
              <a:defRPr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mb38.ru</a:t>
            </a:r>
          </a:p>
        </p:txBody>
      </p:sp>
    </p:spTree>
    <p:extLst>
      <p:ext uri="{BB962C8B-B14F-4D97-AF65-F5344CB8AC3E}">
        <p14:creationId xmlns:p14="http://schemas.microsoft.com/office/powerpoint/2010/main" val="30726740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4B82FF50-C6A0-4719-977C-32AB077CA2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459897"/>
            <a:ext cx="10145486" cy="46037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>
                <a:solidFill>
                  <a:srgbClr val="E74B36"/>
                </a:solidFill>
              </a:rPr>
              <a:t>Предприниматели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/>
              <a:t>планирующие или работающие </a:t>
            </a:r>
            <a:r>
              <a:rPr lang="ru-RU" dirty="0">
                <a:solidFill>
                  <a:srgbClr val="E74B36"/>
                </a:solidFill>
              </a:rPr>
              <a:t>на экспорт</a:t>
            </a:r>
          </a:p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D7438F-98ED-4495-A25A-70D9AFCC17F2}"/>
              </a:ext>
            </a:extLst>
          </p:cNvPr>
          <p:cNvSpPr txBox="1"/>
          <p:nvPr/>
        </p:nvSpPr>
        <p:spPr>
          <a:xfrm>
            <a:off x="279399" y="2656468"/>
            <a:ext cx="3667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5E3427"/>
                </a:solidFill>
                <a:latin typeface="Circe Bold" panose="020B0604020202020204" charset="-52"/>
              </a:rPr>
              <a:t>СОПРОВОЖДЕНИЕ ЭКСПОРТНОГО КОНТРАКТА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BD7438F-98ED-4495-A25A-70D9AFCC17F2}"/>
              </a:ext>
            </a:extLst>
          </p:cNvPr>
          <p:cNvSpPr txBox="1"/>
          <p:nvPr/>
        </p:nvSpPr>
        <p:spPr>
          <a:xfrm>
            <a:off x="4488840" y="2656468"/>
            <a:ext cx="3571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5E3427"/>
                </a:solidFill>
                <a:latin typeface="Circe Bold" panose="020B0604020202020204" charset="-52"/>
              </a:rPr>
              <a:t>ПОИСК И ПОДБОР ИНОСТРАННОГО ПОКУПАТЕЛЯ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BD7438F-98ED-4495-A25A-70D9AFCC17F2}"/>
              </a:ext>
            </a:extLst>
          </p:cNvPr>
          <p:cNvSpPr txBox="1"/>
          <p:nvPr/>
        </p:nvSpPr>
        <p:spPr>
          <a:xfrm>
            <a:off x="8753476" y="4218492"/>
            <a:ext cx="3571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5E3427"/>
                </a:solidFill>
                <a:latin typeface="Circe Bold" panose="020B0604020202020204" charset="-52"/>
              </a:rPr>
              <a:t>ПРОВЕДЕНИЕ МЕЖДУНАРОДНЫХ БИЗНЕС-МИССИЙ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BD7438F-98ED-4495-A25A-70D9AFCC17F2}"/>
              </a:ext>
            </a:extLst>
          </p:cNvPr>
          <p:cNvSpPr txBox="1"/>
          <p:nvPr/>
        </p:nvSpPr>
        <p:spPr>
          <a:xfrm>
            <a:off x="4488840" y="4218492"/>
            <a:ext cx="3571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5E3427"/>
                </a:solidFill>
                <a:latin typeface="Circe Bold" panose="020B0604020202020204" charset="-52"/>
              </a:rPr>
              <a:t>УЧАСТИЕ В МЕЖДУНАРОДНЫХ ВЫСТАВКАХ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BD7438F-98ED-4495-A25A-70D9AFCC17F2}"/>
              </a:ext>
            </a:extLst>
          </p:cNvPr>
          <p:cNvSpPr txBox="1"/>
          <p:nvPr/>
        </p:nvSpPr>
        <p:spPr>
          <a:xfrm>
            <a:off x="8753475" y="2656468"/>
            <a:ext cx="3571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5E3427"/>
                </a:solidFill>
                <a:latin typeface="Circe Bold" panose="020B0604020202020204" charset="-52"/>
              </a:rPr>
              <a:t>E-COMMERCE</a:t>
            </a:r>
            <a:endParaRPr lang="ru-RU" sz="1400" dirty="0">
              <a:solidFill>
                <a:srgbClr val="5E3427"/>
              </a:solidFill>
              <a:latin typeface="Circe Bold" panose="020B0604020202020204" charset="-52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BD7438F-98ED-4495-A25A-70D9AFCC17F2}"/>
              </a:ext>
            </a:extLst>
          </p:cNvPr>
          <p:cNvSpPr txBox="1"/>
          <p:nvPr/>
        </p:nvSpPr>
        <p:spPr>
          <a:xfrm>
            <a:off x="304800" y="4218492"/>
            <a:ext cx="3667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5E3427"/>
                </a:solidFill>
                <a:latin typeface="Circe Bold" panose="020B0604020202020204" charset="-52"/>
              </a:rPr>
              <a:t>ПРОВЕДЕНИЕ МЕЖДУНАРОДНЫХ РЕВЕРСНЫХ БИЗНЕС-МИССИЙ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BD7438F-98ED-4495-A25A-70D9AFCC17F2}"/>
              </a:ext>
            </a:extLst>
          </p:cNvPr>
          <p:cNvSpPr txBox="1"/>
          <p:nvPr/>
        </p:nvSpPr>
        <p:spPr>
          <a:xfrm>
            <a:off x="279399" y="5899236"/>
            <a:ext cx="40640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5E3427"/>
                </a:solidFill>
                <a:latin typeface="Circe Bold" panose="020B0604020202020204" charset="-52"/>
              </a:rPr>
              <a:t>КОМПЛЕКСНЫЕ ПРОГРАММЫ</a:t>
            </a:r>
          </a:p>
          <a:p>
            <a:r>
              <a:rPr lang="ru-RU" sz="1400" dirty="0">
                <a:solidFill>
                  <a:srgbClr val="5E3427"/>
                </a:solidFill>
                <a:latin typeface="Circe Bold" panose="020B0604020202020204" charset="-52"/>
              </a:rPr>
              <a:t> ПО РАЗВИТИЮ ЭКСПОРТА (ОБРАЗОВАНИЕ)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C9D1D8D-84EA-4CFD-AFD5-5DA6663EA899}"/>
              </a:ext>
            </a:extLst>
          </p:cNvPr>
          <p:cNvSpPr/>
          <p:nvPr/>
        </p:nvSpPr>
        <p:spPr>
          <a:xfrm>
            <a:off x="371475" y="2043529"/>
            <a:ext cx="519430" cy="519430"/>
          </a:xfrm>
          <a:prstGeom prst="rect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Circe Bold" panose="020B0602020203020203" pitchFamily="34" charset="-52"/>
              </a:rPr>
              <a:t>1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3EABF18B-E57D-4AEC-A7F1-E3A6481248EC}"/>
              </a:ext>
            </a:extLst>
          </p:cNvPr>
          <p:cNvSpPr/>
          <p:nvPr/>
        </p:nvSpPr>
        <p:spPr>
          <a:xfrm>
            <a:off x="4598670" y="2043529"/>
            <a:ext cx="519430" cy="519430"/>
          </a:xfrm>
          <a:prstGeom prst="rect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Circe Bold" panose="020B0602020203020203" pitchFamily="34" charset="-52"/>
              </a:rPr>
              <a:t>2</a:t>
            </a: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D0921C85-E4AF-49F3-8338-5FAF154259AC}"/>
              </a:ext>
            </a:extLst>
          </p:cNvPr>
          <p:cNvSpPr/>
          <p:nvPr/>
        </p:nvSpPr>
        <p:spPr>
          <a:xfrm>
            <a:off x="8854147" y="2043529"/>
            <a:ext cx="519430" cy="519430"/>
          </a:xfrm>
          <a:prstGeom prst="rect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Circe Bold" panose="020B0602020203020203" pitchFamily="34" charset="-52"/>
              </a:rPr>
              <a:t>3</a:t>
            </a: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F5ED370C-49A4-4DA7-9BC1-82A10C4BAB79}"/>
              </a:ext>
            </a:extLst>
          </p:cNvPr>
          <p:cNvSpPr/>
          <p:nvPr/>
        </p:nvSpPr>
        <p:spPr>
          <a:xfrm>
            <a:off x="371475" y="3596946"/>
            <a:ext cx="519430" cy="519430"/>
          </a:xfrm>
          <a:prstGeom prst="rect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Circe Bold" panose="020B0602020203020203" pitchFamily="34" charset="-52"/>
              </a:rPr>
              <a:t>4</a:t>
            </a: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4E5F41C1-120B-4AA8-B7B4-54B496E70A42}"/>
              </a:ext>
            </a:extLst>
          </p:cNvPr>
          <p:cNvSpPr/>
          <p:nvPr/>
        </p:nvSpPr>
        <p:spPr>
          <a:xfrm>
            <a:off x="4598670" y="3596946"/>
            <a:ext cx="519430" cy="519430"/>
          </a:xfrm>
          <a:prstGeom prst="rect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Circe Bold" panose="020B0602020203020203" pitchFamily="34" charset="-52"/>
              </a:rPr>
              <a:t>5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78058C5A-58A5-465E-8959-6214C19661F3}"/>
              </a:ext>
            </a:extLst>
          </p:cNvPr>
          <p:cNvSpPr/>
          <p:nvPr/>
        </p:nvSpPr>
        <p:spPr>
          <a:xfrm>
            <a:off x="8854147" y="3596946"/>
            <a:ext cx="519430" cy="519430"/>
          </a:xfrm>
          <a:prstGeom prst="rect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Circe Bold" panose="020B0602020203020203" pitchFamily="34" charset="-52"/>
              </a:rPr>
              <a:t>6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8C66B278-F290-4858-A7F3-A01394BCA8F6}"/>
              </a:ext>
            </a:extLst>
          </p:cNvPr>
          <p:cNvSpPr/>
          <p:nvPr/>
        </p:nvSpPr>
        <p:spPr>
          <a:xfrm>
            <a:off x="371475" y="5235457"/>
            <a:ext cx="519430" cy="519430"/>
          </a:xfrm>
          <a:prstGeom prst="rect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Circe Bold" panose="020B0602020203020203" pitchFamily="34" charset="-52"/>
              </a:rPr>
              <a:t>7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2B7D5A7-82D4-A67E-2347-E0BC8887B325}"/>
              </a:ext>
            </a:extLst>
          </p:cNvPr>
          <p:cNvSpPr/>
          <p:nvPr/>
        </p:nvSpPr>
        <p:spPr>
          <a:xfrm>
            <a:off x="4598670" y="5141747"/>
            <a:ext cx="519430" cy="519430"/>
          </a:xfrm>
          <a:prstGeom prst="rect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Circe Bold" panose="020B0602020203020203" pitchFamily="34" charset="-52"/>
              </a:rPr>
              <a:t>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1975EC-DAEE-7836-7630-BDFF0E2437B8}"/>
              </a:ext>
            </a:extLst>
          </p:cNvPr>
          <p:cNvSpPr txBox="1"/>
          <p:nvPr/>
        </p:nvSpPr>
        <p:spPr>
          <a:xfrm>
            <a:off x="4485664" y="5899236"/>
            <a:ext cx="7426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5E3427"/>
                </a:solidFill>
                <a:latin typeface="Circe Bold" panose="020B0604020202020204" charset="-52"/>
              </a:rPr>
              <a:t>СОДЕЙСТВИЕ В ОРГАНИЗАЦИИ И ОСУЩЕСТВЛЕНИИ ТРАНСПОРТИРОВКИ ПРОДУКЦИИ СМСП, ПРЕДНАЗНАЧЕННОЙ ДЛЯ ЭКСПОРТ</a:t>
            </a:r>
          </a:p>
        </p:txBody>
      </p:sp>
    </p:spTree>
    <p:extLst>
      <p:ext uri="{BB962C8B-B14F-4D97-AF65-F5344CB8AC3E}">
        <p14:creationId xmlns:p14="http://schemas.microsoft.com/office/powerpoint/2010/main" val="25034946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8">
            <a:extLst>
              <a:ext uri="{FF2B5EF4-FFF2-40B4-BE49-F238E27FC236}">
                <a16:creationId xmlns:a16="http://schemas.microsoft.com/office/drawing/2014/main" id="{B0FA206B-3C5B-497F-94CF-EFF7817903C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454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4">
            <a:extLst>
              <a:ext uri="{FF2B5EF4-FFF2-40B4-BE49-F238E27FC236}">
                <a16:creationId xmlns:a16="http://schemas.microsoft.com/office/drawing/2014/main" id="{B6534163-AE12-49DF-9539-94B45730FC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7978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>
            <a:extLst>
              <a:ext uri="{FF2B5EF4-FFF2-40B4-BE49-F238E27FC236}">
                <a16:creationId xmlns:a16="http://schemas.microsoft.com/office/drawing/2014/main" id="{4545D7C0-3CEF-4277-9C41-63FE53DAC9A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9502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5CBF5260-A534-0B03-6D89-6731854F4B31}"/>
              </a:ext>
            </a:extLst>
          </p:cNvPr>
          <p:cNvGrpSpPr/>
          <p:nvPr/>
        </p:nvGrpSpPr>
        <p:grpSpPr>
          <a:xfrm>
            <a:off x="5016642" y="2972821"/>
            <a:ext cx="7928580" cy="701634"/>
            <a:chOff x="3973792" y="1933076"/>
            <a:chExt cx="7928580" cy="701634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4262856-54EA-4CC8-A6AA-9DC88370DA49}"/>
                </a:ext>
              </a:extLst>
            </p:cNvPr>
            <p:cNvSpPr txBox="1"/>
            <p:nvPr/>
          </p:nvSpPr>
          <p:spPr>
            <a:xfrm>
              <a:off x="3973792" y="1933076"/>
              <a:ext cx="65912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2000">
                  <a:solidFill>
                    <a:srgbClr val="562212"/>
                  </a:solidFill>
                  <a:latin typeface="Arial Black" panose="020B0A04020102020204" pitchFamily="34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ru-RU" sz="1800" b="1" dirty="0">
                  <a:solidFill>
                    <a:srgbClr val="E74B36"/>
                  </a:solidFill>
                  <a:latin typeface="Circe Bold" panose="020B0604020202020204" charset="-52"/>
                </a:rPr>
                <a:t>ИНВЕСТИЦИОННЫЕ</a:t>
              </a:r>
              <a:r>
                <a:rPr lang="ru-RU" sz="1800" dirty="0">
                  <a:latin typeface="Circe Bold" panose="020B0604020202020204" charset="-52"/>
                  <a:cs typeface="Arial" panose="020B0604020202020204" pitchFamily="34" charset="0"/>
                </a:rPr>
                <a:t> КРЕДИТЫ (ПСК+1764)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408C521-3E9E-4507-92B2-C0C9FF3C5D37}"/>
                </a:ext>
              </a:extLst>
            </p:cNvPr>
            <p:cNvSpPr txBox="1"/>
            <p:nvPr/>
          </p:nvSpPr>
          <p:spPr>
            <a:xfrm>
              <a:off x="3999917" y="2296156"/>
              <a:ext cx="79024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2000">
                  <a:solidFill>
                    <a:srgbClr val="562212"/>
                  </a:solidFill>
                  <a:latin typeface="Arial Black" panose="020B0A04020102020204" pitchFamily="34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ru-RU" sz="1600" spc="-1" dirty="0">
                  <a:solidFill>
                    <a:srgbClr val="CD9B6A"/>
                  </a:solidFill>
                  <a:latin typeface="Circe" panose="020B0502020203020203" pitchFamily="34" charset="-52"/>
                </a:rPr>
                <a:t>от</a:t>
              </a:r>
              <a:r>
                <a:rPr lang="ru-RU" sz="1600" b="0" strike="noStrike" spc="-1" dirty="0">
                  <a:solidFill>
                    <a:srgbClr val="CD9B6A"/>
                  </a:solidFill>
                  <a:latin typeface="Circe" panose="020B0502020203020203" pitchFamily="34" charset="-52"/>
                </a:rPr>
                <a:t> </a:t>
              </a:r>
              <a:r>
                <a:rPr lang="ru-RU" sz="1600" spc="-1" dirty="0">
                  <a:solidFill>
                    <a:srgbClr val="CD9B6A"/>
                  </a:solidFill>
                  <a:latin typeface="Circe" panose="020B0502020203020203" pitchFamily="34" charset="-52"/>
                </a:rPr>
                <a:t>50 </a:t>
              </a:r>
              <a:r>
                <a:rPr lang="ru-RU" sz="1600" b="0" strike="noStrike" spc="-1" dirty="0">
                  <a:solidFill>
                    <a:srgbClr val="CD9B6A"/>
                  </a:solidFill>
                  <a:latin typeface="Circe" panose="020B0502020203020203" pitchFamily="34" charset="-52"/>
                </a:rPr>
                <a:t>млн. рублей,  2,5 % годовых средний бизнес, 4% годовых малый бизнес</a:t>
              </a: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B8D1A0C3-C226-5412-0A32-739228F63DE1}"/>
              </a:ext>
            </a:extLst>
          </p:cNvPr>
          <p:cNvGrpSpPr/>
          <p:nvPr/>
        </p:nvGrpSpPr>
        <p:grpSpPr>
          <a:xfrm>
            <a:off x="2208853" y="822353"/>
            <a:ext cx="9983147" cy="884676"/>
            <a:chOff x="2208853" y="822353"/>
            <a:chExt cx="9983147" cy="884676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A951116-1A28-4562-9203-2C6A89C6ADDD}"/>
                </a:ext>
              </a:extLst>
            </p:cNvPr>
            <p:cNvSpPr txBox="1"/>
            <p:nvPr/>
          </p:nvSpPr>
          <p:spPr>
            <a:xfrm>
              <a:off x="2208853" y="822353"/>
              <a:ext cx="56334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2000">
                  <a:solidFill>
                    <a:srgbClr val="562212"/>
                  </a:solidFill>
                  <a:latin typeface="Arial Black" panose="020B0A04020102020204" pitchFamily="34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ru-RU" sz="1800" dirty="0">
                  <a:latin typeface="Circe Bold" panose="020B0604020202020204" charset="-52"/>
                  <a:cs typeface="Arial" panose="020B0604020202020204" pitchFamily="34" charset="0"/>
                </a:rPr>
                <a:t>ЗАЙМЫ НА РАЗВИТИЕ </a:t>
              </a:r>
              <a:r>
                <a:rPr lang="ru-RU" sz="1800" b="1" dirty="0">
                  <a:solidFill>
                    <a:srgbClr val="E74B36"/>
                  </a:solidFill>
                  <a:latin typeface="Circe Bold" panose="020B0604020202020204" charset="-52"/>
                </a:rPr>
                <a:t>МОНОГОРОДОВ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1836424-E261-41D5-B161-93DDAA365863}"/>
                </a:ext>
              </a:extLst>
            </p:cNvPr>
            <p:cNvSpPr txBox="1"/>
            <p:nvPr/>
          </p:nvSpPr>
          <p:spPr>
            <a:xfrm>
              <a:off x="2208854" y="1122254"/>
              <a:ext cx="99831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2000">
                  <a:solidFill>
                    <a:srgbClr val="562212"/>
                  </a:solidFill>
                  <a:latin typeface="Arial Black" panose="020B0A04020102020204" pitchFamily="34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ru-RU" sz="1600" b="0" strike="noStrike" spc="-1" dirty="0">
                  <a:solidFill>
                    <a:srgbClr val="CD9B6A"/>
                  </a:solidFill>
                  <a:latin typeface="Circe" panose="020B0502020203020203" pitchFamily="34" charset="-52"/>
                </a:rPr>
                <a:t>-   от 5 до 1 000</a:t>
              </a:r>
              <a:r>
                <a:rPr lang="ru-RU" sz="1600" spc="-1" dirty="0">
                  <a:solidFill>
                    <a:srgbClr val="CD9B6A"/>
                  </a:solidFill>
                  <a:latin typeface="Circe" panose="020B0502020203020203" pitchFamily="34" charset="-52"/>
                </a:rPr>
                <a:t> </a:t>
              </a:r>
              <a:r>
                <a:rPr lang="ru-RU" sz="1600" b="0" strike="noStrike" spc="-1" dirty="0">
                  <a:solidFill>
                    <a:srgbClr val="CD9B6A"/>
                  </a:solidFill>
                  <a:latin typeface="Circe" panose="020B0502020203020203" pitchFamily="34" charset="-52"/>
                </a:rPr>
                <a:t>млн. рублей  1 % годовых (под банковскую гарантию, поручительство КМСП) </a:t>
              </a:r>
            </a:p>
            <a:p>
              <a:pPr>
                <a:lnSpc>
                  <a:spcPct val="100000"/>
                </a:lnSpc>
              </a:pPr>
              <a:r>
                <a:rPr lang="ru-RU" sz="1600" spc="-1" dirty="0">
                  <a:solidFill>
                    <a:srgbClr val="CD9B6A"/>
                  </a:solidFill>
                  <a:latin typeface="Circe" panose="020B0502020203020203" pitchFamily="34" charset="-52"/>
                </a:rPr>
                <a:t>        -   от 250 до 1000 млн. рублей 5% годовых (под залог имущества)</a:t>
              </a:r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C844F8EB-6273-F1EE-A443-5DA22F729E7E}"/>
              </a:ext>
            </a:extLst>
          </p:cNvPr>
          <p:cNvGrpSpPr/>
          <p:nvPr/>
        </p:nvGrpSpPr>
        <p:grpSpPr>
          <a:xfrm>
            <a:off x="3977118" y="4977318"/>
            <a:ext cx="5458564" cy="706397"/>
            <a:chOff x="5286286" y="2921981"/>
            <a:chExt cx="5458564" cy="706397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519A1AF2-5C97-40F8-8F14-7CE13C10B9FF}"/>
                </a:ext>
              </a:extLst>
            </p:cNvPr>
            <p:cNvSpPr txBox="1"/>
            <p:nvPr/>
          </p:nvSpPr>
          <p:spPr>
            <a:xfrm>
              <a:off x="5286286" y="2921981"/>
              <a:ext cx="33758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2000">
                  <a:solidFill>
                    <a:srgbClr val="562212"/>
                  </a:solidFill>
                  <a:latin typeface="Arial Black" panose="020B0A04020102020204" pitchFamily="34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ru-RU" sz="1800" dirty="0">
                  <a:latin typeface="Circe Bold" panose="020B0604020202020204" charset="-52"/>
                  <a:cs typeface="Arial" panose="020B0604020202020204" pitchFamily="34" charset="0"/>
                </a:rPr>
                <a:t>ЛЬГОТНЫЕ </a:t>
              </a:r>
              <a:r>
                <a:rPr lang="ru-RU" sz="1800" b="1" dirty="0">
                  <a:solidFill>
                    <a:srgbClr val="E74B36"/>
                  </a:solidFill>
                  <a:latin typeface="Circe Bold" panose="020B0604020202020204" charset="-52"/>
                </a:rPr>
                <a:t>МИКРОЗАЙМЫ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A5A09491-5E71-43E2-88DE-F947C70ECAF9}"/>
                </a:ext>
              </a:extLst>
            </p:cNvPr>
            <p:cNvSpPr txBox="1"/>
            <p:nvPr/>
          </p:nvSpPr>
          <p:spPr>
            <a:xfrm>
              <a:off x="5339958" y="3289824"/>
              <a:ext cx="54048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2000">
                  <a:solidFill>
                    <a:srgbClr val="562212"/>
                  </a:solidFill>
                  <a:latin typeface="Arial Black" panose="020B0A04020102020204" pitchFamily="34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ru-RU" sz="1600" b="0" strike="noStrike" spc="-1" dirty="0">
                  <a:solidFill>
                    <a:srgbClr val="CD9B6A"/>
                  </a:solidFill>
                  <a:latin typeface="Circe" panose="020B0502020203020203" pitchFamily="34" charset="-52"/>
                </a:rPr>
                <a:t>до 5 млн. рублей, от </a:t>
              </a:r>
              <a:r>
                <a:rPr lang="en-US" sz="1600" b="0" strike="noStrike" spc="-1" dirty="0">
                  <a:solidFill>
                    <a:srgbClr val="CD9B6A"/>
                  </a:solidFill>
                  <a:latin typeface="Circe" panose="020B0502020203020203" pitchFamily="34" charset="-52"/>
                </a:rPr>
                <a:t>0,1</a:t>
              </a:r>
              <a:r>
                <a:rPr lang="ru-RU" sz="1600" b="0" strike="noStrike" spc="-1" dirty="0">
                  <a:solidFill>
                    <a:srgbClr val="CD9B6A"/>
                  </a:solidFill>
                  <a:latin typeface="Circe" panose="020B0502020203020203" pitchFamily="34" charset="-52"/>
                </a:rPr>
                <a:t> % до 8 % годовых</a:t>
              </a:r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4B95B251-5367-EB79-AB96-AC429C897CD0}"/>
              </a:ext>
            </a:extLst>
          </p:cNvPr>
          <p:cNvGrpSpPr/>
          <p:nvPr/>
        </p:nvGrpSpPr>
        <p:grpSpPr>
          <a:xfrm>
            <a:off x="5320371" y="3915731"/>
            <a:ext cx="6941896" cy="732853"/>
            <a:chOff x="2503440" y="5896112"/>
            <a:chExt cx="6941896" cy="732853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E27C9EB-A961-4E09-A444-F12B758A7BFB}"/>
                </a:ext>
              </a:extLst>
            </p:cNvPr>
            <p:cNvSpPr txBox="1"/>
            <p:nvPr/>
          </p:nvSpPr>
          <p:spPr>
            <a:xfrm>
              <a:off x="2593567" y="5896112"/>
              <a:ext cx="56798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2000">
                  <a:solidFill>
                    <a:srgbClr val="562212"/>
                  </a:solidFill>
                  <a:latin typeface="Arial Black" panose="020B0A04020102020204" pitchFamily="34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ru-RU" sz="1800" b="1" dirty="0">
                  <a:solidFill>
                    <a:srgbClr val="5E3427"/>
                  </a:solidFill>
                  <a:latin typeface="Circe Bold" panose="020B0604020202020204" charset="-52"/>
                </a:rPr>
                <a:t>ПРОГРАММА</a:t>
              </a:r>
              <a:r>
                <a:rPr lang="ru-RU" sz="1800" b="1" dirty="0">
                  <a:solidFill>
                    <a:srgbClr val="E74B36"/>
                  </a:solidFill>
                  <a:latin typeface="Circe Bold" panose="020B0604020202020204" charset="-52"/>
                </a:rPr>
                <a:t> 1764 </a:t>
              </a:r>
              <a:endParaRPr lang="ru-RU" sz="1800" b="1" dirty="0">
                <a:solidFill>
                  <a:srgbClr val="5E3427"/>
                </a:solidFill>
                <a:latin typeface="Circe Bold" panose="020B0604020202020204" charset="-52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213DE44-9683-4378-9F6B-620A2B7CBEC1}"/>
                </a:ext>
              </a:extLst>
            </p:cNvPr>
            <p:cNvSpPr txBox="1"/>
            <p:nvPr/>
          </p:nvSpPr>
          <p:spPr>
            <a:xfrm>
              <a:off x="2503440" y="6290411"/>
              <a:ext cx="69418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2000">
                  <a:solidFill>
                    <a:srgbClr val="562212"/>
                  </a:solidFill>
                  <a:latin typeface="Arial Black" panose="020B0A04020102020204" pitchFamily="34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ru-RU" sz="1600" spc="-1" dirty="0">
                  <a:solidFill>
                    <a:srgbClr val="CD9B6A"/>
                  </a:solidFill>
                  <a:latin typeface="Circe" panose="020B0502020203020203" pitchFamily="34" charset="-52"/>
                </a:rPr>
                <a:t>от 0,5 млн. рублей,  10,25 % годовых</a:t>
              </a:r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06138257-A3E2-512A-C167-415627A94E5F}"/>
              </a:ext>
            </a:extLst>
          </p:cNvPr>
          <p:cNvGrpSpPr/>
          <p:nvPr/>
        </p:nvGrpSpPr>
        <p:grpSpPr>
          <a:xfrm>
            <a:off x="1539456" y="930075"/>
            <a:ext cx="554317" cy="523220"/>
            <a:chOff x="4008024" y="1125484"/>
            <a:chExt cx="573835" cy="573835"/>
          </a:xfrm>
        </p:grpSpPr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id="{D254E6C4-5019-43B4-8ABB-F2131FFB350E}"/>
                </a:ext>
              </a:extLst>
            </p:cNvPr>
            <p:cNvSpPr/>
            <p:nvPr/>
          </p:nvSpPr>
          <p:spPr>
            <a:xfrm>
              <a:off x="4008024" y="1125484"/>
              <a:ext cx="573835" cy="573835"/>
            </a:xfrm>
            <a:prstGeom prst="ellipse">
              <a:avLst/>
            </a:prstGeom>
            <a:solidFill>
              <a:srgbClr val="5E342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8842EA7-D03D-4FA2-AE25-E8DA13F9AED7}"/>
                </a:ext>
              </a:extLst>
            </p:cNvPr>
            <p:cNvSpPr txBox="1"/>
            <p:nvPr/>
          </p:nvSpPr>
          <p:spPr>
            <a:xfrm>
              <a:off x="4098331" y="1257309"/>
              <a:ext cx="409684" cy="335932"/>
            </a:xfrm>
            <a:prstGeom prst="rect">
              <a:avLst/>
            </a:prstGeom>
            <a:solidFill>
              <a:srgbClr val="5E3427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600" dirty="0">
                  <a:solidFill>
                    <a:schemeClr val="bg1"/>
                  </a:solidFill>
                  <a:latin typeface="Montserrat SemiBold" panose="00000700000000000000" pitchFamily="2" charset="-52"/>
                  <a:cs typeface="Times New Roman" pitchFamily="18" charset="0"/>
                </a:rPr>
                <a:t>1</a:t>
              </a:r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8D9D1C8E-26BB-9384-4CEB-CC16924E4482}"/>
              </a:ext>
            </a:extLst>
          </p:cNvPr>
          <p:cNvGrpSpPr/>
          <p:nvPr/>
        </p:nvGrpSpPr>
        <p:grpSpPr>
          <a:xfrm>
            <a:off x="3173005" y="1961318"/>
            <a:ext cx="632107" cy="604134"/>
            <a:chOff x="4480850" y="2495503"/>
            <a:chExt cx="573835" cy="573835"/>
          </a:xfrm>
          <a:solidFill>
            <a:srgbClr val="CD9B6A"/>
          </a:solidFill>
        </p:grpSpPr>
        <p:sp>
          <p:nvSpPr>
            <p:cNvPr id="49" name="Овал 48">
              <a:extLst>
                <a:ext uri="{FF2B5EF4-FFF2-40B4-BE49-F238E27FC236}">
                  <a16:creationId xmlns:a16="http://schemas.microsoft.com/office/drawing/2014/main" id="{10EBADE7-D8F9-4AFF-B7A1-CE78E8290BA0}"/>
                </a:ext>
              </a:extLst>
            </p:cNvPr>
            <p:cNvSpPr/>
            <p:nvPr/>
          </p:nvSpPr>
          <p:spPr>
            <a:xfrm>
              <a:off x="4480850" y="2495503"/>
              <a:ext cx="573835" cy="573835"/>
            </a:xfrm>
            <a:prstGeom prst="ellipse">
              <a:avLst/>
            </a:prstGeom>
            <a:solidFill>
              <a:srgbClr val="5E342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7DB23618-D197-452B-B2DC-7F46FCCFE18C}"/>
                </a:ext>
              </a:extLst>
            </p:cNvPr>
            <p:cNvSpPr txBox="1"/>
            <p:nvPr/>
          </p:nvSpPr>
          <p:spPr>
            <a:xfrm>
              <a:off x="4568460" y="2642778"/>
              <a:ext cx="398613" cy="321575"/>
            </a:xfrm>
            <a:prstGeom prst="rect">
              <a:avLst/>
            </a:prstGeom>
            <a:solidFill>
              <a:srgbClr val="5E3427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600" dirty="0">
                  <a:solidFill>
                    <a:schemeClr val="bg1"/>
                  </a:solidFill>
                  <a:latin typeface="Montserrat SemiBold" panose="00000700000000000000" pitchFamily="2" charset="-52"/>
                  <a:cs typeface="Times New Roman" pitchFamily="18" charset="0"/>
                </a:rPr>
                <a:t>2</a:t>
              </a: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FD67DAD3-7AA0-85C1-5C0E-EBBEF67A8F26}"/>
              </a:ext>
            </a:extLst>
          </p:cNvPr>
          <p:cNvGrpSpPr/>
          <p:nvPr/>
        </p:nvGrpSpPr>
        <p:grpSpPr>
          <a:xfrm>
            <a:off x="4274617" y="2999349"/>
            <a:ext cx="593615" cy="562994"/>
            <a:chOff x="4504629" y="3865522"/>
            <a:chExt cx="550057" cy="573835"/>
          </a:xfrm>
        </p:grpSpPr>
        <p:sp>
          <p:nvSpPr>
            <p:cNvPr id="74" name="Овал 73">
              <a:extLst>
                <a:ext uri="{FF2B5EF4-FFF2-40B4-BE49-F238E27FC236}">
                  <a16:creationId xmlns:a16="http://schemas.microsoft.com/office/drawing/2014/main" id="{08463CEF-1ACC-4DF0-9295-9EF5C4C77F9C}"/>
                </a:ext>
              </a:extLst>
            </p:cNvPr>
            <p:cNvSpPr/>
            <p:nvPr/>
          </p:nvSpPr>
          <p:spPr>
            <a:xfrm>
              <a:off x="4504629" y="3865522"/>
              <a:ext cx="550057" cy="573835"/>
            </a:xfrm>
            <a:prstGeom prst="ellipse">
              <a:avLst/>
            </a:prstGeom>
            <a:solidFill>
              <a:srgbClr val="5E342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5911CBD2-7234-430A-A75E-BA5B6D2907CE}"/>
                </a:ext>
              </a:extLst>
            </p:cNvPr>
            <p:cNvSpPr txBox="1"/>
            <p:nvPr/>
          </p:nvSpPr>
          <p:spPr>
            <a:xfrm>
              <a:off x="4659012" y="4006060"/>
              <a:ext cx="271902" cy="338554"/>
            </a:xfrm>
            <a:prstGeom prst="rect">
              <a:avLst/>
            </a:prstGeom>
            <a:solidFill>
              <a:srgbClr val="5E3427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600" dirty="0">
                  <a:solidFill>
                    <a:schemeClr val="bg1"/>
                  </a:solidFill>
                  <a:latin typeface="Montserrat SemiBold" panose="00000700000000000000" pitchFamily="2" charset="-52"/>
                  <a:cs typeface="Times New Roman" pitchFamily="18" charset="0"/>
                </a:rPr>
                <a:t>3</a:t>
              </a:r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7688AA36-E99E-C11F-EBED-9B859DF0E921}"/>
              </a:ext>
            </a:extLst>
          </p:cNvPr>
          <p:cNvGrpSpPr/>
          <p:nvPr/>
        </p:nvGrpSpPr>
        <p:grpSpPr>
          <a:xfrm>
            <a:off x="4300742" y="4010389"/>
            <a:ext cx="593614" cy="562994"/>
            <a:chOff x="4011793" y="5235541"/>
            <a:chExt cx="573835" cy="573835"/>
          </a:xfrm>
          <a:solidFill>
            <a:srgbClr val="5E3427"/>
          </a:solidFill>
        </p:grpSpPr>
        <p:sp>
          <p:nvSpPr>
            <p:cNvPr id="78" name="Овал 77">
              <a:extLst>
                <a:ext uri="{FF2B5EF4-FFF2-40B4-BE49-F238E27FC236}">
                  <a16:creationId xmlns:a16="http://schemas.microsoft.com/office/drawing/2014/main" id="{2CC1782F-BF91-4E40-8FA6-9E4342862128}"/>
                </a:ext>
              </a:extLst>
            </p:cNvPr>
            <p:cNvSpPr/>
            <p:nvPr/>
          </p:nvSpPr>
          <p:spPr>
            <a:xfrm>
              <a:off x="4011793" y="5235541"/>
              <a:ext cx="573835" cy="573835"/>
            </a:xfrm>
            <a:prstGeom prst="ellips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35AA5AEB-FBA4-4181-B341-87B0AE4BE502}"/>
                </a:ext>
              </a:extLst>
            </p:cNvPr>
            <p:cNvSpPr txBox="1"/>
            <p:nvPr/>
          </p:nvSpPr>
          <p:spPr>
            <a:xfrm>
              <a:off x="4130642" y="5333330"/>
              <a:ext cx="332004" cy="33855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600" dirty="0">
                  <a:solidFill>
                    <a:schemeClr val="bg1"/>
                  </a:solidFill>
                  <a:latin typeface="Montserrat SemiBold" panose="00000700000000000000" pitchFamily="2" charset="-52"/>
                  <a:cs typeface="Times New Roman" pitchFamily="18" charset="0"/>
                </a:rPr>
                <a:t>4</a:t>
              </a:r>
            </a:p>
          </p:txBody>
        </p:sp>
      </p:grp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0D2BFC7E-AE29-4134-A9D8-DFAFDD64DF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B4B90581-6A3A-435C-9FA2-A022C7F53419}"/>
              </a:ext>
            </a:extLst>
          </p:cNvPr>
          <p:cNvSpPr/>
          <p:nvPr/>
        </p:nvSpPr>
        <p:spPr>
          <a:xfrm>
            <a:off x="600224" y="3035760"/>
            <a:ext cx="3550396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ru-RU" sz="1600" dirty="0">
                <a:solidFill>
                  <a:srgbClr val="5E3427"/>
                </a:solidFill>
                <a:latin typeface="Circe" panose="020B0502020203020203" pitchFamily="34" charset="-52"/>
                <a:ea typeface="+mj-ea"/>
                <a:cs typeface="Times New Roman" panose="02020603050405020304" pitchFamily="18" charset="0"/>
              </a:rPr>
              <a:t> поручительство вместо залога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600" dirty="0">
                <a:solidFill>
                  <a:srgbClr val="5E3427"/>
                </a:solidFill>
                <a:latin typeface="Circe" panose="020B0502020203020203" pitchFamily="34" charset="-52"/>
                <a:ea typeface="+mj-ea"/>
                <a:cs typeface="Times New Roman" panose="02020603050405020304" pitchFamily="18" charset="0"/>
              </a:rPr>
              <a:t>     до 70 % от суммы обязательства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ru-RU" sz="1600" dirty="0">
                <a:solidFill>
                  <a:srgbClr val="5E3427"/>
                </a:solidFill>
                <a:latin typeface="Circe" panose="020B0502020203020203" pitchFamily="34" charset="-52"/>
                <a:cs typeface="Times New Roman" panose="02020603050405020304" pitchFamily="18" charset="0"/>
              </a:rPr>
              <a:t> подбор финансирования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ru-RU" sz="1600" dirty="0">
                <a:solidFill>
                  <a:srgbClr val="5E3427"/>
                </a:solidFill>
                <a:latin typeface="Circe" panose="020B0502020203020203" pitchFamily="34" charset="-52"/>
                <a:cs typeface="Times New Roman" panose="02020603050405020304" pitchFamily="18" charset="0"/>
              </a:rPr>
              <a:t> помощь в подготовке пакета</a:t>
            </a:r>
          </a:p>
          <a:p>
            <a:pPr>
              <a:lnSpc>
                <a:spcPct val="150000"/>
              </a:lnSpc>
              <a:defRPr/>
            </a:pPr>
            <a:r>
              <a:rPr lang="ru-RU" sz="1600" dirty="0">
                <a:solidFill>
                  <a:srgbClr val="5E3427"/>
                </a:solidFill>
                <a:latin typeface="Circe" panose="020B0502020203020203" pitchFamily="34" charset="-52"/>
                <a:cs typeface="Times New Roman" panose="02020603050405020304" pitchFamily="18" charset="0"/>
              </a:rPr>
              <a:t>    документов</a:t>
            </a:r>
            <a:endParaRPr lang="ru-RU" sz="1600" dirty="0">
              <a:solidFill>
                <a:srgbClr val="5E3427"/>
              </a:solidFill>
              <a:latin typeface="Circe" panose="020B0502020203020203" pitchFamily="34" charset="-52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0" name="Текст 1">
            <a:extLst>
              <a:ext uri="{FF2B5EF4-FFF2-40B4-BE49-F238E27FC236}">
                <a16:creationId xmlns:a16="http://schemas.microsoft.com/office/drawing/2014/main" id="{2C042A8C-880C-4138-BDFA-7685029FF979}"/>
              </a:ext>
            </a:extLst>
          </p:cNvPr>
          <p:cNvSpPr txBox="1">
            <a:spLocks/>
          </p:cNvSpPr>
          <p:nvPr/>
        </p:nvSpPr>
        <p:spPr>
          <a:xfrm>
            <a:off x="341454" y="199795"/>
            <a:ext cx="10008348" cy="460375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5E3427"/>
                </a:solidFill>
                <a:latin typeface="Circe Bold" panose="020B0602020203020203" pitchFamily="34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700" b="1" dirty="0">
                <a:solidFill>
                  <a:srgbClr val="E74B36"/>
                </a:solidFill>
                <a:latin typeface="Circe Bold" panose="020B0604020202020204" charset="-52"/>
              </a:rPr>
              <a:t>Финансирование</a:t>
            </a:r>
            <a:r>
              <a:rPr lang="ru-RU" sz="2700" b="1" dirty="0">
                <a:solidFill>
                  <a:srgbClr val="E74B36"/>
                </a:solidFill>
                <a:latin typeface="Circe Bold" panose="020B0604020202020204" charset="-52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2700" b="1" dirty="0">
                <a:latin typeface="Circe Bold" panose="020B0604020202020204" charset="-52"/>
                <a:ea typeface="+mj-ea"/>
                <a:cs typeface="Times New Roman" panose="02020603050405020304" pitchFamily="18" charset="0"/>
              </a:rPr>
              <a:t>самозанятых граждан и предприятий МСП</a:t>
            </a:r>
          </a:p>
        </p:txBody>
      </p:sp>
      <p:sp>
        <p:nvSpPr>
          <p:cNvPr id="31" name="Текст 1">
            <a:extLst>
              <a:ext uri="{FF2B5EF4-FFF2-40B4-BE49-F238E27FC236}">
                <a16:creationId xmlns:a16="http://schemas.microsoft.com/office/drawing/2014/main" id="{EADB603D-5560-4CF4-8F06-309F733BAEA3}"/>
              </a:ext>
            </a:extLst>
          </p:cNvPr>
          <p:cNvSpPr txBox="1">
            <a:spLocks/>
          </p:cNvSpPr>
          <p:nvPr/>
        </p:nvSpPr>
        <p:spPr>
          <a:xfrm rot="16200000">
            <a:off x="-321618" y="3653425"/>
            <a:ext cx="1538883" cy="5936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b="1" dirty="0">
                <a:solidFill>
                  <a:srgbClr val="E74B36"/>
                </a:solidFill>
                <a:latin typeface="Circe Bold" panose="020B0602020203020203" pitchFamily="34" charset="-52"/>
              </a:rPr>
              <a:t>УСЛУГИ 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AB9608EA-153A-F5C3-23C9-12EF46ABC615}"/>
              </a:ext>
            </a:extLst>
          </p:cNvPr>
          <p:cNvGrpSpPr/>
          <p:nvPr/>
        </p:nvGrpSpPr>
        <p:grpSpPr>
          <a:xfrm>
            <a:off x="4167955" y="1946276"/>
            <a:ext cx="8024045" cy="684785"/>
            <a:chOff x="5279461" y="4022496"/>
            <a:chExt cx="7457987" cy="68478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C3518DC-CBA5-3177-B1FB-F385BC70D477}"/>
                </a:ext>
              </a:extLst>
            </p:cNvPr>
            <p:cNvSpPr txBox="1"/>
            <p:nvPr/>
          </p:nvSpPr>
          <p:spPr>
            <a:xfrm>
              <a:off x="5319289" y="4022496"/>
              <a:ext cx="74181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2000">
                  <a:solidFill>
                    <a:srgbClr val="562212"/>
                  </a:solidFill>
                  <a:latin typeface="Arial Black" panose="020B0A04020102020204" pitchFamily="34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ru-RU" sz="1800" b="1" dirty="0">
                  <a:solidFill>
                    <a:srgbClr val="E74B36"/>
                  </a:solidFill>
                  <a:latin typeface="Circe Bold" panose="020B0604020202020204" charset="-52"/>
                </a:rPr>
                <a:t>КРЕДИТНЫЕ</a:t>
              </a:r>
              <a:r>
                <a:rPr lang="ru-RU" sz="1800" dirty="0">
                  <a:latin typeface="Circe Bold" panose="020B0604020202020204" charset="-52"/>
                  <a:cs typeface="Arial" panose="020B0604020202020204" pitchFamily="34" charset="0"/>
                </a:rPr>
                <a:t> СРЕДСТВА (ПСК Программа Субсидирования Кредитов)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05DF7DB-7202-E1BA-688D-A5F3A3EEE468}"/>
                </a:ext>
              </a:extLst>
            </p:cNvPr>
            <p:cNvSpPr txBox="1"/>
            <p:nvPr/>
          </p:nvSpPr>
          <p:spPr>
            <a:xfrm>
              <a:off x="5279461" y="4368727"/>
              <a:ext cx="612648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600" spc="-1" dirty="0">
                  <a:solidFill>
                    <a:srgbClr val="CD9B6A"/>
                  </a:solidFill>
                  <a:latin typeface="Circe" panose="020B0502020203020203" pitchFamily="34" charset="-52"/>
                </a:rPr>
                <a:t>от 10,5% для предприятий малого и среднего бизнеса</a:t>
              </a:r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B297996E-F027-44DB-635F-904CAEF6C98F}"/>
              </a:ext>
            </a:extLst>
          </p:cNvPr>
          <p:cNvGrpSpPr/>
          <p:nvPr/>
        </p:nvGrpSpPr>
        <p:grpSpPr>
          <a:xfrm>
            <a:off x="3052119" y="4953614"/>
            <a:ext cx="586252" cy="515792"/>
            <a:chOff x="4008023" y="5235541"/>
            <a:chExt cx="607766" cy="573835"/>
          </a:xfrm>
          <a:solidFill>
            <a:srgbClr val="5E3427"/>
          </a:solidFill>
        </p:grpSpPr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C70CCFE8-CD58-3770-D4F3-0C360C2A63A7}"/>
                </a:ext>
              </a:extLst>
            </p:cNvPr>
            <p:cNvSpPr/>
            <p:nvPr/>
          </p:nvSpPr>
          <p:spPr>
            <a:xfrm>
              <a:off x="4008023" y="5235541"/>
              <a:ext cx="607766" cy="573835"/>
            </a:xfrm>
            <a:prstGeom prst="ellips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2471196-2F97-0F06-C70F-5B71C4F1486A}"/>
                </a:ext>
              </a:extLst>
            </p:cNvPr>
            <p:cNvSpPr txBox="1"/>
            <p:nvPr/>
          </p:nvSpPr>
          <p:spPr>
            <a:xfrm>
              <a:off x="4092102" y="5381229"/>
              <a:ext cx="430797" cy="256508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600" dirty="0">
                  <a:solidFill>
                    <a:schemeClr val="bg1"/>
                  </a:solidFill>
                  <a:latin typeface="Montserrat SemiBold" panose="00000700000000000000" pitchFamily="2" charset="-52"/>
                  <a:cs typeface="Times New Roman" pitchFamily="18" charset="0"/>
                </a:rPr>
                <a:t>5</a:t>
              </a:r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E5617FCA-35E3-4A33-C00F-7825B309A454}"/>
              </a:ext>
            </a:extLst>
          </p:cNvPr>
          <p:cNvGrpSpPr/>
          <p:nvPr/>
        </p:nvGrpSpPr>
        <p:grpSpPr>
          <a:xfrm>
            <a:off x="2669029" y="5925326"/>
            <a:ext cx="8369744" cy="735378"/>
            <a:chOff x="3765328" y="5072582"/>
            <a:chExt cx="8369744" cy="735378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32250B8-036B-61B1-E8A8-D13A80416F5B}"/>
                </a:ext>
              </a:extLst>
            </p:cNvPr>
            <p:cNvSpPr txBox="1"/>
            <p:nvPr/>
          </p:nvSpPr>
          <p:spPr>
            <a:xfrm>
              <a:off x="3765328" y="5072582"/>
              <a:ext cx="836974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dirty="0">
                  <a:solidFill>
                    <a:srgbClr val="562212"/>
                  </a:solidFill>
                  <a:latin typeface="Circe Bold" panose="020B0604020202020204" charset="-52"/>
                  <a:cs typeface="Arial" panose="020B0604020202020204" pitchFamily="34" charset="0"/>
                </a:rPr>
                <a:t>ЛЬГОТНЫЙ </a:t>
              </a:r>
              <a:r>
                <a:rPr lang="ru-RU" b="1" dirty="0">
                  <a:solidFill>
                    <a:srgbClr val="E74B36"/>
                  </a:solidFill>
                  <a:latin typeface="Circe Bold" panose="020B0604020202020204" charset="-52"/>
                </a:rPr>
                <a:t>ЛИЗИНГ</a:t>
              </a:r>
              <a:r>
                <a:rPr lang="ru-RU" dirty="0">
                  <a:latin typeface="Circe Bold" panose="020B0604020202020204" charset="-52"/>
                </a:rPr>
                <a:t> </a:t>
              </a:r>
              <a:r>
                <a:rPr lang="ru-RU" dirty="0">
                  <a:solidFill>
                    <a:srgbClr val="562212"/>
                  </a:solidFill>
                  <a:latin typeface="Circe Bold" panose="020B0604020202020204" charset="-52"/>
                  <a:cs typeface="Arial" panose="020B0604020202020204" pitchFamily="34" charset="0"/>
                </a:rPr>
                <a:t>ОБОРУДОВАНИЯ БЕЗ ВЗНОСА                      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601DAF0-1986-8B30-E4E0-1A5FD3EFB37F}"/>
                </a:ext>
              </a:extLst>
            </p:cNvPr>
            <p:cNvSpPr txBox="1"/>
            <p:nvPr/>
          </p:nvSpPr>
          <p:spPr>
            <a:xfrm>
              <a:off x="3838974" y="5469406"/>
              <a:ext cx="612648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ru-RU" sz="1600" spc="-1" dirty="0">
                  <a:solidFill>
                    <a:srgbClr val="CD9B6A"/>
                  </a:solidFill>
                  <a:latin typeface="Circe" panose="020B0502020203020203" pitchFamily="34" charset="-52"/>
                </a:rPr>
                <a:t>до 50 млн. рублей  6%,  8% годовых</a:t>
              </a: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1BFC4428-A8C4-4C1E-800F-D726B50988E8}"/>
              </a:ext>
            </a:extLst>
          </p:cNvPr>
          <p:cNvGrpSpPr/>
          <p:nvPr/>
        </p:nvGrpSpPr>
        <p:grpSpPr>
          <a:xfrm>
            <a:off x="1825654" y="6006993"/>
            <a:ext cx="536237" cy="516797"/>
            <a:chOff x="4043980" y="5283764"/>
            <a:chExt cx="570066" cy="573835"/>
          </a:xfrm>
          <a:solidFill>
            <a:srgbClr val="5E3427"/>
          </a:solidFill>
        </p:grpSpPr>
        <p:sp>
          <p:nvSpPr>
            <p:cNvPr id="40" name="Овал 39">
              <a:extLst>
                <a:ext uri="{FF2B5EF4-FFF2-40B4-BE49-F238E27FC236}">
                  <a16:creationId xmlns:a16="http://schemas.microsoft.com/office/drawing/2014/main" id="{6E5F5F84-4216-578B-142B-15D4FB242E37}"/>
                </a:ext>
              </a:extLst>
            </p:cNvPr>
            <p:cNvSpPr/>
            <p:nvPr/>
          </p:nvSpPr>
          <p:spPr>
            <a:xfrm>
              <a:off x="4043980" y="5283764"/>
              <a:ext cx="570066" cy="573835"/>
            </a:xfrm>
            <a:prstGeom prst="ellips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8D82E99-6557-EB3D-7A02-B3324CA006D4}"/>
                </a:ext>
              </a:extLst>
            </p:cNvPr>
            <p:cNvSpPr txBox="1"/>
            <p:nvPr/>
          </p:nvSpPr>
          <p:spPr>
            <a:xfrm>
              <a:off x="4225607" y="5413887"/>
              <a:ext cx="253053" cy="33855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600" dirty="0">
                  <a:solidFill>
                    <a:schemeClr val="bg1"/>
                  </a:solidFill>
                  <a:latin typeface="Montserrat SemiBold" panose="00000700000000000000" pitchFamily="2" charset="-52"/>
                  <a:cs typeface="Times New Roman" pitchFamily="18" charset="0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217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>
            <a:extLst>
              <a:ext uri="{FF2B5EF4-FFF2-40B4-BE49-F238E27FC236}">
                <a16:creationId xmlns:a16="http://schemas.microsoft.com/office/drawing/2014/main" id="{4E029716-F029-91E8-2D54-6E445FF6D2D2}"/>
              </a:ext>
            </a:extLst>
          </p:cNvPr>
          <p:cNvSpPr/>
          <p:nvPr/>
        </p:nvSpPr>
        <p:spPr>
          <a:xfrm>
            <a:off x="9391127" y="2726919"/>
            <a:ext cx="2459419" cy="2308323"/>
          </a:xfrm>
          <a:prstGeom prst="ellipse">
            <a:avLst/>
          </a:prstGeom>
          <a:solidFill>
            <a:srgbClr val="CD9B6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Текст 1">
            <a:extLst>
              <a:ext uri="{FF2B5EF4-FFF2-40B4-BE49-F238E27FC236}">
                <a16:creationId xmlns:a16="http://schemas.microsoft.com/office/drawing/2014/main" id="{2C042A8C-880C-4138-BDFA-7685029FF979}"/>
              </a:ext>
            </a:extLst>
          </p:cNvPr>
          <p:cNvSpPr txBox="1">
            <a:spLocks/>
          </p:cNvSpPr>
          <p:nvPr/>
        </p:nvSpPr>
        <p:spPr>
          <a:xfrm>
            <a:off x="341454" y="199795"/>
            <a:ext cx="10008348" cy="460375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5E3427"/>
                </a:solidFill>
                <a:latin typeface="Circe Bold" panose="020B0602020203020203" pitchFamily="34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600" b="1" dirty="0">
                <a:latin typeface="Circe Bold" panose="020B0604020202020204" charset="-52"/>
                <a:ea typeface="+mj-ea"/>
                <a:cs typeface="Times New Roman" panose="02020603050405020304" pitchFamily="18" charset="0"/>
              </a:rPr>
              <a:t>Финансирование</a:t>
            </a:r>
            <a:r>
              <a:rPr lang="ru-RU" sz="2600" b="1" dirty="0">
                <a:solidFill>
                  <a:srgbClr val="E74B36"/>
                </a:solidFill>
                <a:latin typeface="Circe Bold" panose="020B0604020202020204" charset="-52"/>
                <a:ea typeface="+mj-ea"/>
                <a:cs typeface="Times New Roman" panose="02020603050405020304" pitchFamily="18" charset="0"/>
              </a:rPr>
              <a:t> инвестиционных проектов </a:t>
            </a:r>
            <a:r>
              <a:rPr lang="ru-RU" sz="2600" b="1" dirty="0">
                <a:latin typeface="Circe Bold" panose="020B0604020202020204" charset="-52"/>
                <a:ea typeface="+mj-ea"/>
                <a:cs typeface="Times New Roman" panose="02020603050405020304" pitchFamily="18" charset="0"/>
              </a:rPr>
              <a:t>предприятий МСП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6954" t="30281" r="64684" b="23583"/>
          <a:stretch/>
        </p:blipFill>
        <p:spPr>
          <a:xfrm>
            <a:off x="341454" y="2039219"/>
            <a:ext cx="4386708" cy="40392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4E7778-81CF-6233-0F51-4B258CF9D312}"/>
              </a:ext>
            </a:extLst>
          </p:cNvPr>
          <p:cNvSpPr txBox="1"/>
          <p:nvPr/>
        </p:nvSpPr>
        <p:spPr>
          <a:xfrm>
            <a:off x="497307" y="1173606"/>
            <a:ext cx="106401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>
                <a:solidFill>
                  <a:srgbClr val="562212"/>
                </a:solidFill>
                <a:latin typeface="Arial Black" panose="020B0A040201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algn="ctr"/>
            <a:r>
              <a:rPr lang="ru-RU" sz="1600" spc="-1" dirty="0">
                <a:latin typeface="Circe"/>
              </a:rPr>
              <a:t>СОВМЕЩЕНИЕ ПРОГРАММЫ СУБСИДИРОВАНИЯ МИНЭКОНОМРАЗВИТИЯ 1764  С ПРОГРАММОЙ СТИМУЛИРОВАНИЯ КРЕДИТОВАНИЯ БАНКА РОССИИ И КОРПОРАЦИИ МСП (ПРОГРАММА «ПСК») – </a:t>
            </a:r>
          </a:p>
          <a:p>
            <a:pPr algn="ctr"/>
            <a:r>
              <a:rPr lang="ru-RU" sz="1600" spc="-1" dirty="0">
                <a:solidFill>
                  <a:srgbClr val="ED5539"/>
                </a:solidFill>
                <a:latin typeface="Circe"/>
              </a:rPr>
              <a:t>ГАРАНТИРОВАННАЯ ЛЬГОТНАЯ ПРОЦЕНТНАЯ СТАВКА ДЛЯ ЗАЕМЩИКА НА 5 ЛЕТ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A1A3C8-F1E6-969F-F2BD-BB11EB92CFEB}"/>
              </a:ext>
            </a:extLst>
          </p:cNvPr>
          <p:cNvSpPr txBox="1"/>
          <p:nvPr/>
        </p:nvSpPr>
        <p:spPr>
          <a:xfrm>
            <a:off x="5132549" y="2242774"/>
            <a:ext cx="3916858" cy="36317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>
                <a:solidFill>
                  <a:srgbClr val="562212"/>
                </a:solidFill>
                <a:latin typeface="Arial Black" panose="020B0A040201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algn="ctr"/>
            <a:endParaRPr lang="ru-RU" sz="1800" dirty="0">
              <a:latin typeface="Circe Bold" panose="020B0604020202020204" charset="-52"/>
              <a:cs typeface="Arial" panose="020B0604020202020204" pitchFamily="34" charset="0"/>
            </a:endParaRPr>
          </a:p>
          <a:p>
            <a:pPr algn="ctr"/>
            <a:r>
              <a:rPr lang="ru-RU" sz="1800" dirty="0">
                <a:latin typeface="Circe Bold" panose="020B0604020202020204" charset="-52"/>
                <a:cs typeface="Arial" panose="020B0604020202020204" pitchFamily="34" charset="0"/>
              </a:rPr>
              <a:t>ПРИОРИТЕТНЫЕ ОТРАСЛИ</a:t>
            </a:r>
          </a:p>
          <a:p>
            <a:r>
              <a:rPr lang="ru-RU" sz="1800" dirty="0">
                <a:latin typeface="Circe Bold" panose="020B0604020202020204" charset="-52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spc="-1" dirty="0">
                <a:solidFill>
                  <a:srgbClr val="CD9B6A"/>
                </a:solidFill>
                <a:latin typeface="Circe"/>
              </a:rPr>
              <a:t>ОБРАБАТЫВАЮЩЕЕ ПРОИЗВОДСТВО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600" spc="-1" dirty="0">
              <a:solidFill>
                <a:srgbClr val="CD9B6A"/>
              </a:solidFill>
              <a:latin typeface="Circe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spc="-1" dirty="0">
                <a:solidFill>
                  <a:srgbClr val="CD9B6A"/>
                </a:solidFill>
                <a:latin typeface="Circe"/>
              </a:rPr>
              <a:t>ЛОГИСТИКА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600" spc="-1" dirty="0">
              <a:solidFill>
                <a:srgbClr val="CD9B6A"/>
              </a:solidFill>
              <a:latin typeface="Circe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spc="-1" dirty="0">
                <a:solidFill>
                  <a:srgbClr val="CD9B6A"/>
                </a:solidFill>
                <a:latin typeface="Circe"/>
              </a:rPr>
              <a:t>ГОСТИНИЧНЫХ БИЗНЕС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600" spc="-1" dirty="0">
              <a:solidFill>
                <a:srgbClr val="CD9B6A"/>
              </a:solidFill>
              <a:latin typeface="Circe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spc="-1" dirty="0">
                <a:solidFill>
                  <a:srgbClr val="CD9B6A"/>
                </a:solidFill>
                <a:latin typeface="Circe"/>
              </a:rPr>
              <a:t>ДЕЯТЕЛЬНОСТЬ ПРОФЕССИОНАЛЬНАЯ, НАУЧНАЯ И ТЕХНИЧЕСКАЯ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600" spc="-1" dirty="0">
              <a:solidFill>
                <a:srgbClr val="CD9B6A"/>
              </a:solidFill>
              <a:latin typeface="Circe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74D9AB-DFBB-C90E-4083-D94B36E39753}"/>
              </a:ext>
            </a:extLst>
          </p:cNvPr>
          <p:cNvSpPr txBox="1"/>
          <p:nvPr/>
        </p:nvSpPr>
        <p:spPr>
          <a:xfrm>
            <a:off x="10212870" y="3021176"/>
            <a:ext cx="860997" cy="553998"/>
          </a:xfrm>
          <a:prstGeom prst="rect">
            <a:avLst/>
          </a:prstGeom>
          <a:solidFill>
            <a:srgbClr val="CD9B6A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3000" dirty="0">
                <a:solidFill>
                  <a:schemeClr val="bg1"/>
                </a:solidFill>
                <a:latin typeface="Montserrat SemiBold" panose="00000700000000000000" pitchFamily="2" charset="-52"/>
                <a:cs typeface="Times New Roman" pitchFamily="18" charset="0"/>
              </a:rPr>
              <a:t>49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CB05B5-6B72-5285-CE16-7812DE9A3832}"/>
              </a:ext>
            </a:extLst>
          </p:cNvPr>
          <p:cNvSpPr txBox="1"/>
          <p:nvPr/>
        </p:nvSpPr>
        <p:spPr>
          <a:xfrm>
            <a:off x="9572956" y="3598822"/>
            <a:ext cx="2140824" cy="769441"/>
          </a:xfrm>
          <a:prstGeom prst="rect">
            <a:avLst/>
          </a:prstGeom>
          <a:solidFill>
            <a:srgbClr val="CD9B6A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solidFill>
                  <a:schemeClr val="bg1"/>
                </a:solidFill>
                <a:latin typeface="Montserrat SemiBold" panose="00000700000000000000" pitchFamily="2" charset="-52"/>
                <a:cs typeface="Times New Roman" pitchFamily="18" charset="0"/>
              </a:rPr>
              <a:t>банков-</a:t>
            </a:r>
          </a:p>
          <a:p>
            <a:pPr algn="ctr"/>
            <a:r>
              <a:rPr lang="ru-RU" sz="2200" dirty="0">
                <a:solidFill>
                  <a:schemeClr val="bg1"/>
                </a:solidFill>
                <a:latin typeface="Montserrat SemiBold" panose="00000700000000000000" pitchFamily="2" charset="-52"/>
                <a:cs typeface="Times New Roman" pitchFamily="18" charset="0"/>
              </a:rPr>
              <a:t>участников</a:t>
            </a:r>
          </a:p>
        </p:txBody>
      </p:sp>
    </p:spTree>
    <p:extLst>
      <p:ext uri="{BB962C8B-B14F-4D97-AF65-F5344CB8AC3E}">
        <p14:creationId xmlns:p14="http://schemas.microsoft.com/office/powerpoint/2010/main" val="8195686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Скругленный прямоугольник 46"/>
          <p:cNvSpPr/>
          <p:nvPr/>
        </p:nvSpPr>
        <p:spPr>
          <a:xfrm>
            <a:off x="6391873" y="1069881"/>
            <a:ext cx="5028653" cy="2448804"/>
          </a:xfrm>
          <a:prstGeom prst="roundRect">
            <a:avLst>
              <a:gd name="adj" fmla="val 2930"/>
            </a:avLst>
          </a:prstGeom>
          <a:solidFill>
            <a:srgbClr val="F3ECE5"/>
          </a:solidFill>
          <a:ln w="3175">
            <a:solidFill>
              <a:srgbClr val="CD9B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latin typeface="Circe Bold" panose="020B0604020202020204" charset="-52"/>
            </a:endParaRPr>
          </a:p>
        </p:txBody>
      </p:sp>
      <p:sp>
        <p:nvSpPr>
          <p:cNvPr id="9" name="Прямоугольник 8"/>
          <p:cNvSpPr/>
          <p:nvPr/>
        </p:nvSpPr>
        <p:spPr>
          <a:xfrm flipV="1">
            <a:off x="0" y="6314088"/>
            <a:ext cx="1066799" cy="68909"/>
          </a:xfrm>
          <a:prstGeom prst="rect">
            <a:avLst/>
          </a:prstGeom>
          <a:solidFill>
            <a:srgbClr val="C292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2926A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874713" y="6323734"/>
            <a:ext cx="11317287" cy="45719"/>
          </a:xfrm>
          <a:prstGeom prst="rect">
            <a:avLst/>
          </a:prstGeom>
          <a:solidFill>
            <a:srgbClr val="E2CC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2926A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85482" y="1027761"/>
            <a:ext cx="5028653" cy="2490924"/>
          </a:xfrm>
          <a:prstGeom prst="roundRect">
            <a:avLst>
              <a:gd name="adj" fmla="val 2930"/>
            </a:avLst>
          </a:prstGeom>
          <a:solidFill>
            <a:srgbClr val="F3ECE5"/>
          </a:solidFill>
          <a:ln w="3175">
            <a:solidFill>
              <a:srgbClr val="CD9B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latin typeface="Circe Bold" panose="020B0604020202020204" charset="-52"/>
            </a:endParaRPr>
          </a:p>
        </p:txBody>
      </p:sp>
      <p:sp>
        <p:nvSpPr>
          <p:cNvPr id="16" name="Freeform 21"/>
          <p:cNvSpPr>
            <a:spLocks noChangeAspect="1"/>
          </p:cNvSpPr>
          <p:nvPr/>
        </p:nvSpPr>
        <p:spPr bwMode="auto">
          <a:xfrm>
            <a:off x="683471" y="1095078"/>
            <a:ext cx="948116" cy="910404"/>
          </a:xfrm>
          <a:custGeom>
            <a:avLst/>
            <a:gdLst/>
            <a:ahLst/>
            <a:cxnLst>
              <a:cxn ang="0">
                <a:pos x="60" y="55"/>
              </a:cxn>
              <a:cxn ang="0">
                <a:pos x="47" y="42"/>
              </a:cxn>
              <a:cxn ang="0">
                <a:pos x="52" y="32"/>
              </a:cxn>
              <a:cxn ang="0">
                <a:pos x="55" y="25"/>
              </a:cxn>
              <a:cxn ang="0">
                <a:pos x="54" y="21"/>
              </a:cxn>
              <a:cxn ang="0">
                <a:pos x="55" y="14"/>
              </a:cxn>
              <a:cxn ang="0">
                <a:pos x="39" y="0"/>
              </a:cxn>
              <a:cxn ang="0">
                <a:pos x="22" y="14"/>
              </a:cxn>
              <a:cxn ang="0">
                <a:pos x="23" y="21"/>
              </a:cxn>
              <a:cxn ang="0">
                <a:pos x="22" y="25"/>
              </a:cxn>
              <a:cxn ang="0">
                <a:pos x="26" y="32"/>
              </a:cxn>
              <a:cxn ang="0">
                <a:pos x="30" y="42"/>
              </a:cxn>
              <a:cxn ang="0">
                <a:pos x="17" y="55"/>
              </a:cxn>
              <a:cxn ang="0">
                <a:pos x="0" y="65"/>
              </a:cxn>
              <a:cxn ang="0">
                <a:pos x="0" y="74"/>
              </a:cxn>
              <a:cxn ang="0">
                <a:pos x="39" y="74"/>
              </a:cxn>
              <a:cxn ang="0">
                <a:pos x="77" y="74"/>
              </a:cxn>
              <a:cxn ang="0">
                <a:pos x="77" y="65"/>
              </a:cxn>
              <a:cxn ang="0">
                <a:pos x="60" y="55"/>
              </a:cxn>
            </a:cxnLst>
            <a:rect l="0" t="0" r="r" b="b"/>
            <a:pathLst>
              <a:path w="77" h="74">
                <a:moveTo>
                  <a:pt x="60" y="55"/>
                </a:moveTo>
                <a:cubicBezTo>
                  <a:pt x="50" y="51"/>
                  <a:pt x="47" y="48"/>
                  <a:pt x="47" y="42"/>
                </a:cubicBezTo>
                <a:cubicBezTo>
                  <a:pt x="47" y="38"/>
                  <a:pt x="50" y="39"/>
                  <a:pt x="52" y="32"/>
                </a:cubicBezTo>
                <a:cubicBezTo>
                  <a:pt x="52" y="29"/>
                  <a:pt x="55" y="31"/>
                  <a:pt x="55" y="25"/>
                </a:cubicBezTo>
                <a:cubicBezTo>
                  <a:pt x="55" y="22"/>
                  <a:pt x="54" y="21"/>
                  <a:pt x="54" y="21"/>
                </a:cubicBezTo>
                <a:cubicBezTo>
                  <a:pt x="54" y="21"/>
                  <a:pt x="55" y="17"/>
                  <a:pt x="55" y="14"/>
                </a:cubicBezTo>
                <a:cubicBezTo>
                  <a:pt x="55" y="10"/>
                  <a:pt x="53" y="0"/>
                  <a:pt x="39" y="0"/>
                </a:cubicBezTo>
                <a:cubicBezTo>
                  <a:pt x="25" y="0"/>
                  <a:pt x="22" y="10"/>
                  <a:pt x="22" y="14"/>
                </a:cubicBezTo>
                <a:cubicBezTo>
                  <a:pt x="23" y="17"/>
                  <a:pt x="23" y="21"/>
                  <a:pt x="23" y="21"/>
                </a:cubicBezTo>
                <a:cubicBezTo>
                  <a:pt x="23" y="21"/>
                  <a:pt x="22" y="22"/>
                  <a:pt x="22" y="25"/>
                </a:cubicBezTo>
                <a:cubicBezTo>
                  <a:pt x="22" y="31"/>
                  <a:pt x="25" y="29"/>
                  <a:pt x="26" y="32"/>
                </a:cubicBezTo>
                <a:cubicBezTo>
                  <a:pt x="27" y="39"/>
                  <a:pt x="30" y="38"/>
                  <a:pt x="30" y="42"/>
                </a:cubicBezTo>
                <a:cubicBezTo>
                  <a:pt x="30" y="48"/>
                  <a:pt x="27" y="51"/>
                  <a:pt x="17" y="55"/>
                </a:cubicBezTo>
                <a:cubicBezTo>
                  <a:pt x="7" y="59"/>
                  <a:pt x="0" y="62"/>
                  <a:pt x="0" y="65"/>
                </a:cubicBezTo>
                <a:cubicBezTo>
                  <a:pt x="0" y="68"/>
                  <a:pt x="0" y="74"/>
                  <a:pt x="0" y="74"/>
                </a:cubicBezTo>
                <a:cubicBezTo>
                  <a:pt x="39" y="74"/>
                  <a:pt x="39" y="74"/>
                  <a:pt x="39" y="74"/>
                </a:cubicBezTo>
                <a:cubicBezTo>
                  <a:pt x="77" y="74"/>
                  <a:pt x="77" y="74"/>
                  <a:pt x="77" y="74"/>
                </a:cubicBezTo>
                <a:cubicBezTo>
                  <a:pt x="77" y="74"/>
                  <a:pt x="77" y="68"/>
                  <a:pt x="77" y="65"/>
                </a:cubicBezTo>
                <a:cubicBezTo>
                  <a:pt x="77" y="62"/>
                  <a:pt x="71" y="59"/>
                  <a:pt x="60" y="55"/>
                </a:cubicBezTo>
                <a:close/>
              </a:path>
            </a:pathLst>
          </a:custGeom>
          <a:solidFill>
            <a:srgbClr val="E74D39"/>
          </a:solidFill>
          <a:ln w="19050">
            <a:noFill/>
            <a:round/>
            <a:headEnd/>
            <a:tailEnd/>
          </a:ln>
        </p:spPr>
        <p:txBody>
          <a:bodyPr vert="horz" wrap="square" lIns="98694" tIns="49347" rIns="98694" bIns="49347" numCol="1" anchor="t" anchorCtr="0" compatLnSpc="1">
            <a:prstTxWarp prst="textNoShape">
              <a:avLst/>
            </a:prstTxWarp>
          </a:bodyPr>
          <a:lstStyle/>
          <a:p>
            <a:pPr defTabSz="986912" fontAlgn="base">
              <a:spcBef>
                <a:spcPct val="0"/>
              </a:spcBef>
              <a:spcAft>
                <a:spcPct val="0"/>
              </a:spcAft>
            </a:pPr>
            <a:endParaRPr lang="en-GB" sz="205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314557" y="6432698"/>
            <a:ext cx="8240569" cy="244549"/>
          </a:xfrm>
          <a:prstGeom prst="rect">
            <a:avLst/>
          </a:prstGeom>
        </p:spPr>
        <p:txBody>
          <a:bodyPr wrap="square" lIns="64570" tIns="96854" rIns="32285" bIns="0" anchor="t">
            <a:noAutofit/>
          </a:bodyPr>
          <a:lstStyle/>
          <a:p>
            <a:pPr lvl="0"/>
            <a:r>
              <a:rPr lang="ru-RU" sz="900" dirty="0"/>
              <a:t>* ЮЛ и ИП, отнесенные к категории субъекта «Микропредприятия» или «Малые предприятия» в соответствии с Федеральным законом от 24 июля 2007 г. № 209-ФЗ.</a:t>
            </a:r>
          </a:p>
        </p:txBody>
      </p:sp>
      <p:grpSp>
        <p:nvGrpSpPr>
          <p:cNvPr id="36" name="Группа 35"/>
          <p:cNvGrpSpPr/>
          <p:nvPr/>
        </p:nvGrpSpPr>
        <p:grpSpPr>
          <a:xfrm>
            <a:off x="298082" y="3765516"/>
            <a:ext cx="6011908" cy="2504355"/>
            <a:chOff x="-199972" y="4343349"/>
            <a:chExt cx="5014209" cy="2787839"/>
          </a:xfrm>
          <a:noFill/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3752B44-CEFD-DB75-4E34-40500A32C7FF}"/>
                </a:ext>
              </a:extLst>
            </p:cNvPr>
            <p:cNvSpPr txBox="1"/>
            <p:nvPr/>
          </p:nvSpPr>
          <p:spPr>
            <a:xfrm>
              <a:off x="-147055" y="4343349"/>
              <a:ext cx="2469852" cy="400533"/>
            </a:xfrm>
            <a:prstGeom prst="rect">
              <a:avLst/>
            </a:prstGeom>
            <a:grpFill/>
          </p:spPr>
          <p:txBody>
            <a:bodyPr wrap="square" lIns="82003" tIns="41002" rIns="82003" bIns="41002" rtlCol="0">
              <a:spAutoFit/>
            </a:bodyPr>
            <a:lstStyle/>
            <a:p>
              <a:r>
                <a:rPr lang="ru-RU" spc="-1" dirty="0">
                  <a:solidFill>
                    <a:srgbClr val="E74D39"/>
                  </a:solidFill>
                  <a:latin typeface="Circe"/>
                </a:rPr>
                <a:t>Как подать заявку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3738CC5-1B96-EF5A-1EC2-C5DDBBAC13AD}"/>
                </a:ext>
              </a:extLst>
            </p:cNvPr>
            <p:cNvSpPr txBox="1"/>
            <p:nvPr/>
          </p:nvSpPr>
          <p:spPr>
            <a:xfrm>
              <a:off x="-199972" y="4887055"/>
              <a:ext cx="5014209" cy="2244133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1001">
              <a:schemeClr val="lt2"/>
            </a:fillRef>
            <a:effectRef idx="0">
              <a:scrgbClr r="0" g="0" b="0"/>
            </a:effectRef>
            <a:fontRef idx="major"/>
          </p:style>
          <p:txBody>
            <a:bodyPr wrap="square" rtlCol="0">
              <a:spAutoFit/>
            </a:bodyPr>
            <a:lstStyle/>
            <a:p>
              <a:pPr indent="-285750">
                <a:buClr>
                  <a:srgbClr val="562212"/>
                </a:buClr>
                <a:buFont typeface="Wingdings" panose="05000000000000000000" pitchFamily="2" charset="2"/>
                <a:buChar char="Ø"/>
              </a:pPr>
              <a:r>
                <a:rPr lang="ru-RU" sz="1600" spc="-1" dirty="0">
                  <a:solidFill>
                    <a:srgbClr val="562212"/>
                  </a:solidFill>
                  <a:latin typeface="Circe"/>
                  <a:ea typeface="+mn-ea"/>
                  <a:cs typeface="+mn-cs"/>
                </a:rPr>
                <a:t>Заполнить заявку в Центре «Мой Бизнес» </a:t>
              </a:r>
            </a:p>
            <a:p>
              <a:pPr indent="-285750">
                <a:buClr>
                  <a:srgbClr val="562212"/>
                </a:buClr>
                <a:buFont typeface="Wingdings" panose="05000000000000000000" pitchFamily="2" charset="2"/>
                <a:buChar char="Ø"/>
              </a:pPr>
              <a:r>
                <a:rPr lang="ru-RU" sz="1600" spc="-1" dirty="0">
                  <a:solidFill>
                    <a:srgbClr val="562212"/>
                  </a:solidFill>
                  <a:latin typeface="Circe"/>
                  <a:ea typeface="+mn-ea"/>
                  <a:cs typeface="+mn-cs"/>
                </a:rPr>
                <a:t>Получить согласование условий проекта</a:t>
              </a:r>
            </a:p>
            <a:p>
              <a:pPr indent="-285750">
                <a:buClr>
                  <a:srgbClr val="562212"/>
                </a:buClr>
                <a:buFont typeface="Wingdings" panose="05000000000000000000" pitchFamily="2" charset="2"/>
                <a:buChar char="Ø"/>
              </a:pPr>
              <a:r>
                <a:rPr lang="ru-RU" sz="1600" spc="-1" dirty="0">
                  <a:solidFill>
                    <a:srgbClr val="562212"/>
                  </a:solidFill>
                  <a:latin typeface="Circe"/>
                  <a:ea typeface="+mn-ea"/>
                  <a:cs typeface="+mn-cs"/>
                </a:rPr>
                <a:t>Собрать пакет документов и загрузить в личный кабинет</a:t>
              </a:r>
            </a:p>
            <a:p>
              <a:pPr indent="-285750">
                <a:buClr>
                  <a:srgbClr val="562212"/>
                </a:buClr>
                <a:buFont typeface="Wingdings" panose="05000000000000000000" pitchFamily="2" charset="2"/>
                <a:buChar char="Ø"/>
              </a:pPr>
              <a:endParaRPr lang="ru-RU" sz="1600" spc="-1" dirty="0">
                <a:solidFill>
                  <a:srgbClr val="562212"/>
                </a:solidFill>
                <a:latin typeface="Circe"/>
                <a:ea typeface="+mn-ea"/>
                <a:cs typeface="+mn-cs"/>
              </a:endParaRPr>
            </a:p>
            <a:p>
              <a:pPr indent="-285750">
                <a:buClr>
                  <a:srgbClr val="562212"/>
                </a:buClr>
                <a:buFont typeface="Wingdings" panose="05000000000000000000" pitchFamily="2" charset="2"/>
                <a:buChar char="Ø"/>
              </a:pPr>
              <a:r>
                <a:rPr lang="ru-RU" sz="1600" spc="-1" dirty="0">
                  <a:solidFill>
                    <a:srgbClr val="562212"/>
                  </a:solidFill>
                  <a:latin typeface="Circe"/>
                  <a:ea typeface="+mn-ea"/>
                  <a:cs typeface="+mn-cs"/>
                </a:rPr>
                <a:t>Фонд прорабатывает заявку с Лизинговой компанией </a:t>
              </a:r>
            </a:p>
            <a:p>
              <a:pPr indent="-285750">
                <a:buClr>
                  <a:srgbClr val="562212"/>
                </a:buClr>
                <a:buFont typeface="Wingdings" panose="05000000000000000000" pitchFamily="2" charset="2"/>
                <a:buChar char="Ø"/>
              </a:pPr>
              <a:r>
                <a:rPr lang="ru-RU" sz="1600" spc="-1" dirty="0">
                  <a:solidFill>
                    <a:srgbClr val="562212"/>
                  </a:solidFill>
                  <a:latin typeface="Circe"/>
                  <a:ea typeface="+mn-ea"/>
                  <a:cs typeface="+mn-cs"/>
                </a:rPr>
                <a:t>При отсутствии или нехватки первоначального взноса Фонд выступит  поручителем по сделке</a:t>
              </a:r>
            </a:p>
            <a:p>
              <a:pPr algn="just"/>
              <a:endParaRPr lang="ru-RU" sz="1300" dirty="0">
                <a:solidFill>
                  <a:srgbClr val="6D4132"/>
                </a:solidFill>
                <a:latin typeface="Circe Bold" panose="020B0604020202020204" charset="-52"/>
                <a:ea typeface="+mn-ea"/>
                <a:cs typeface="+mn-cs"/>
              </a:endParaRP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683471" y="2106198"/>
            <a:ext cx="4197672" cy="1178145"/>
            <a:chOff x="385482" y="2635843"/>
            <a:chExt cx="4197672" cy="1157049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2622184" y="2635843"/>
              <a:ext cx="1412374" cy="2923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defTabSz="859536" fontAlgn="t">
                <a:spcBef>
                  <a:spcPts val="200"/>
                </a:spcBef>
                <a:spcAft>
                  <a:spcPts val="0"/>
                </a:spcAft>
                <a:defRPr/>
              </a:pPr>
              <a:r>
                <a:rPr lang="ru-RU" sz="1300" spc="-1" dirty="0">
                  <a:solidFill>
                    <a:srgbClr val="E74D39"/>
                  </a:solidFill>
                  <a:latin typeface="Circe Bold" panose="020B0604020202020204" charset="-52"/>
                </a:rPr>
                <a:t>до 800 млн руб</a:t>
              </a:r>
              <a:r>
                <a:rPr lang="ru-RU" sz="1200" dirty="0">
                  <a:solidFill>
                    <a:srgbClr val="000000"/>
                  </a:solidFill>
                  <a:latin typeface="Circe Bold" panose="020B0604020202020204" charset="-52"/>
                </a:rPr>
                <a:t>.</a:t>
              </a:r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403509" y="2658065"/>
              <a:ext cx="1051862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859536" fontAlgn="t">
                <a:spcBef>
                  <a:spcPts val="200"/>
                </a:spcBef>
                <a:spcAft>
                  <a:spcPts val="0"/>
                </a:spcAft>
                <a:defRPr/>
              </a:pPr>
              <a:r>
                <a:rPr lang="ru-RU" sz="1200" b="1" dirty="0">
                  <a:solidFill>
                    <a:srgbClr val="6D4132"/>
                  </a:solidFill>
                  <a:latin typeface="Circe Bold" panose="020B0604020202020204" charset="-52"/>
                </a:rPr>
                <a:t>Выручка</a:t>
              </a:r>
              <a:endParaRPr lang="en-US" sz="1200" b="1" dirty="0">
                <a:solidFill>
                  <a:srgbClr val="6D4132"/>
                </a:solidFill>
                <a:latin typeface="Circe Bold" panose="020B0604020202020204" charset="-52"/>
              </a:endParaRP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385482" y="2935729"/>
              <a:ext cx="2294965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859536" fontAlgn="t">
                <a:spcBef>
                  <a:spcPts val="200"/>
                </a:spcBef>
                <a:spcAft>
                  <a:spcPts val="0"/>
                </a:spcAft>
                <a:defRPr/>
              </a:pPr>
              <a:r>
                <a:rPr lang="ru-RU" sz="1200" b="1" dirty="0">
                  <a:solidFill>
                    <a:srgbClr val="6D4132"/>
                  </a:solidFill>
                  <a:latin typeface="Circe Bold" panose="020B0604020202020204" charset="-52"/>
                </a:rPr>
                <a:t>Численность сотрудников</a:t>
              </a: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2622184" y="2877990"/>
              <a:ext cx="1365182" cy="2923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defTabSz="859536" fontAlgn="t">
                <a:spcBef>
                  <a:spcPts val="200"/>
                </a:spcBef>
                <a:spcAft>
                  <a:spcPts val="0"/>
                </a:spcAft>
                <a:defRPr/>
              </a:pPr>
              <a:r>
                <a:rPr lang="ru-RU" sz="1300" spc="-1" dirty="0">
                  <a:solidFill>
                    <a:srgbClr val="E74D39"/>
                  </a:solidFill>
                  <a:latin typeface="Circe Bold" panose="020B0604020202020204" charset="-52"/>
                </a:rPr>
                <a:t>до 100 человек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02108" y="3252222"/>
              <a:ext cx="1824897" cy="267471"/>
            </a:xfrm>
            <a:prstGeom prst="rect">
              <a:avLst/>
            </a:prstGeom>
            <a:noFill/>
          </p:spPr>
          <p:txBody>
            <a:bodyPr wrap="square" lIns="82003" tIns="41002" rIns="82003" bIns="41002" rtlCol="0">
              <a:spAutoFit/>
            </a:bodyPr>
            <a:lstStyle/>
            <a:p>
              <a:r>
                <a:rPr lang="ru-RU" sz="1200" b="1" dirty="0">
                  <a:solidFill>
                    <a:srgbClr val="6D4132"/>
                  </a:solidFill>
                  <a:latin typeface="Circe Bold" panose="020B0604020202020204" charset="-52"/>
                </a:rPr>
                <a:t>Место регистрации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02107" y="3517206"/>
              <a:ext cx="1510845" cy="267471"/>
            </a:xfrm>
            <a:prstGeom prst="rect">
              <a:avLst/>
            </a:prstGeom>
            <a:noFill/>
          </p:spPr>
          <p:txBody>
            <a:bodyPr wrap="square" lIns="82003" tIns="41002" rIns="82003" bIns="41002" rtlCol="0">
              <a:spAutoFit/>
            </a:bodyPr>
            <a:lstStyle/>
            <a:p>
              <a:r>
                <a:rPr lang="ru-RU" sz="1200" b="1" dirty="0">
                  <a:solidFill>
                    <a:srgbClr val="6D4132"/>
                  </a:solidFill>
                  <a:latin typeface="Circe Bold" panose="020B0604020202020204" charset="-52"/>
                </a:rPr>
                <a:t>Срок работы</a:t>
              </a:r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2622184" y="3535274"/>
              <a:ext cx="1960970" cy="257618"/>
            </a:xfrm>
            <a:prstGeom prst="rect">
              <a:avLst/>
            </a:prstGeom>
          </p:spPr>
          <p:txBody>
            <a:bodyPr wrap="square" lIns="64570" tIns="0" rIns="32285" bIns="0" anchor="ctr">
              <a:noAutofit/>
            </a:bodyPr>
            <a:lstStyle/>
            <a:p>
              <a:pPr defTabSz="859536" fontAlgn="t">
                <a:lnSpc>
                  <a:spcPct val="106000"/>
                </a:lnSpc>
                <a:spcBef>
                  <a:spcPts val="200"/>
                </a:spcBef>
                <a:defRPr/>
              </a:pPr>
              <a:r>
                <a:rPr lang="ru-RU" sz="1300" spc="-1" dirty="0" err="1">
                  <a:solidFill>
                    <a:srgbClr val="E74D39"/>
                  </a:solidFill>
                  <a:latin typeface="Circe Bold" panose="020B0604020202020204" charset="-52"/>
                </a:rPr>
                <a:t>Н</a:t>
              </a:r>
              <a:r>
                <a:rPr lang="en-US" sz="1300" spc="-1" dirty="0">
                  <a:solidFill>
                    <a:srgbClr val="E74D39"/>
                  </a:solidFill>
                  <a:latin typeface="Circe Bold" panose="020B0604020202020204" charset="-52"/>
                </a:rPr>
                <a:t>е менее 12 месяцев</a:t>
              </a:r>
              <a:endParaRPr lang="ru-RU" sz="1300" spc="-1" dirty="0">
                <a:solidFill>
                  <a:srgbClr val="E74D39"/>
                </a:solidFill>
                <a:latin typeface="Circe Bold" panose="020B0604020202020204" charset="-52"/>
              </a:endParaRPr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2622184" y="3167947"/>
              <a:ext cx="1186735" cy="2923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859536" fontAlgn="t">
                <a:spcBef>
                  <a:spcPts val="200"/>
                </a:spcBef>
                <a:defRPr/>
              </a:pPr>
              <a:r>
                <a:rPr lang="ru-RU" sz="1300" spc="-1" dirty="0">
                  <a:solidFill>
                    <a:srgbClr val="E74D39"/>
                  </a:solidFill>
                  <a:latin typeface="Circe Bold" panose="020B0604020202020204" charset="-52"/>
                </a:rPr>
                <a:t>Резидент РФ</a:t>
              </a: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219541" y="200063"/>
            <a:ext cx="1043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>
                <a:solidFill>
                  <a:srgbClr val="562212"/>
                </a:solidFill>
                <a:latin typeface="Arial Black" panose="020B0A040201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sz="2700" b="1" spc="-1" dirty="0">
                <a:latin typeface="Circe Bold" panose="020B0604020202020204" charset="-52"/>
              </a:rPr>
              <a:t>Программы </a:t>
            </a:r>
            <a:r>
              <a:rPr lang="ru-RU" sz="2700" b="1" spc="-1" dirty="0">
                <a:solidFill>
                  <a:srgbClr val="E74D39"/>
                </a:solidFill>
                <a:latin typeface="Circe Bold" panose="020B0604020202020204" charset="-52"/>
              </a:rPr>
              <a:t>льготного лизинга </a:t>
            </a:r>
            <a:r>
              <a:rPr lang="ru-RU" sz="2700" b="1" spc="-1" dirty="0">
                <a:latin typeface="Circe Bold" panose="020B0604020202020204" charset="-52"/>
              </a:rPr>
              <a:t>оборудования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66062" y="1128477"/>
            <a:ext cx="3115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>
                <a:solidFill>
                  <a:srgbClr val="562212"/>
                </a:solidFill>
                <a:latin typeface="Arial Black" panose="020B0A040201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dirty="0">
                <a:latin typeface="Circe Bold" panose="020B0604020202020204" charset="-52"/>
              </a:rPr>
              <a:t>ПРОФИЛЬ КЛИЕНТА 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357904" y="1095078"/>
            <a:ext cx="41976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>
                <a:solidFill>
                  <a:srgbClr val="562212"/>
                </a:solidFill>
                <a:latin typeface="Arial Black" panose="020B0A040201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dirty="0">
                <a:latin typeface="Circe Bold" panose="020B0604020202020204" charset="-52"/>
              </a:rPr>
              <a:t>ПРЕДМЕТ ЛИЗИНГА</a:t>
            </a:r>
          </a:p>
        </p:txBody>
      </p:sp>
      <p:grpSp>
        <p:nvGrpSpPr>
          <p:cNvPr id="48" name="Группа 47"/>
          <p:cNvGrpSpPr/>
          <p:nvPr/>
        </p:nvGrpSpPr>
        <p:grpSpPr>
          <a:xfrm>
            <a:off x="6391873" y="2060904"/>
            <a:ext cx="4796118" cy="1660042"/>
            <a:chOff x="540993" y="2140278"/>
            <a:chExt cx="4903859" cy="1684832"/>
          </a:xfrm>
        </p:grpSpPr>
        <p:grpSp>
          <p:nvGrpSpPr>
            <p:cNvPr id="49" name="Group 1064">
              <a:extLst>
                <a:ext uri="{FF2B5EF4-FFF2-40B4-BE49-F238E27FC236}">
                  <a16:creationId xmlns:a16="http://schemas.microsoft.com/office/drawing/2014/main" id="{89FEBBB4-E87F-96E2-8526-C100C47ACDD4}"/>
                </a:ext>
              </a:extLst>
            </p:cNvPr>
            <p:cNvGrpSpPr/>
            <p:nvPr/>
          </p:nvGrpSpPr>
          <p:grpSpPr>
            <a:xfrm>
              <a:off x="4487795" y="2148927"/>
              <a:ext cx="387224" cy="428632"/>
              <a:chOff x="9929813" y="3343275"/>
              <a:chExt cx="400050" cy="962025"/>
            </a:xfrm>
            <a:solidFill>
              <a:srgbClr val="562212"/>
            </a:solidFill>
          </p:grpSpPr>
          <p:sp>
            <p:nvSpPr>
              <p:cNvPr id="78" name="Freeform 1250">
                <a:extLst>
                  <a:ext uri="{FF2B5EF4-FFF2-40B4-BE49-F238E27FC236}">
                    <a16:creationId xmlns:a16="http://schemas.microsoft.com/office/drawing/2014/main" id="{4863CF5B-3D01-54C0-CE7A-EFF6586356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13950" y="4273550"/>
                <a:ext cx="234950" cy="31750"/>
              </a:xfrm>
              <a:custGeom>
                <a:avLst/>
                <a:gdLst>
                  <a:gd name="T0" fmla="*/ 68 w 73"/>
                  <a:gd name="T1" fmla="*/ 10 h 10"/>
                  <a:gd name="T2" fmla="*/ 5 w 73"/>
                  <a:gd name="T3" fmla="*/ 10 h 10"/>
                  <a:gd name="T4" fmla="*/ 0 w 73"/>
                  <a:gd name="T5" fmla="*/ 5 h 10"/>
                  <a:gd name="T6" fmla="*/ 5 w 73"/>
                  <a:gd name="T7" fmla="*/ 0 h 10"/>
                  <a:gd name="T8" fmla="*/ 68 w 73"/>
                  <a:gd name="T9" fmla="*/ 0 h 10"/>
                  <a:gd name="T10" fmla="*/ 73 w 73"/>
                  <a:gd name="T11" fmla="*/ 5 h 10"/>
                  <a:gd name="T12" fmla="*/ 68 w 73"/>
                  <a:gd name="T1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3" h="10">
                    <a:moveTo>
                      <a:pt x="68" y="10"/>
                    </a:moveTo>
                    <a:cubicBezTo>
                      <a:pt x="5" y="10"/>
                      <a:pt x="5" y="10"/>
                      <a:pt x="5" y="10"/>
                    </a:cubicBezTo>
                    <a:cubicBezTo>
                      <a:pt x="2" y="10"/>
                      <a:pt x="0" y="8"/>
                      <a:pt x="0" y="5"/>
                    </a:cubicBezTo>
                    <a:cubicBezTo>
                      <a:pt x="0" y="3"/>
                      <a:pt x="2" y="0"/>
                      <a:pt x="5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70" y="0"/>
                      <a:pt x="73" y="3"/>
                      <a:pt x="73" y="5"/>
                    </a:cubicBezTo>
                    <a:cubicBezTo>
                      <a:pt x="73" y="8"/>
                      <a:pt x="70" y="10"/>
                      <a:pt x="68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89533" tIns="44766" rIns="89533" bIns="44766" numCol="1" anchor="t" anchorCtr="0" compatLnSpc="1">
                <a:prstTxWarp prst="textNoShape">
                  <a:avLst/>
                </a:prstTxWarp>
              </a:bodyPr>
              <a:lstStyle/>
              <a:p>
                <a:pPr defTabSz="915483"/>
                <a:endParaRPr lang="en-US" sz="1900" dirty="0">
                  <a:solidFill>
                    <a:prstClr val="black"/>
                  </a:solidFill>
                  <a:cs typeface="Arial" pitchFamily="34" charset="0"/>
                </a:endParaRPr>
              </a:p>
            </p:txBody>
          </p:sp>
          <p:sp>
            <p:nvSpPr>
              <p:cNvPr id="79" name="Freeform 1251">
                <a:extLst>
                  <a:ext uri="{FF2B5EF4-FFF2-40B4-BE49-F238E27FC236}">
                    <a16:creationId xmlns:a16="http://schemas.microsoft.com/office/drawing/2014/main" id="{F0AEE685-093C-DBB6-3332-DEB17E066F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17138" y="4073525"/>
                <a:ext cx="31750" cy="196850"/>
              </a:xfrm>
              <a:custGeom>
                <a:avLst/>
                <a:gdLst>
                  <a:gd name="T0" fmla="*/ 5 w 10"/>
                  <a:gd name="T1" fmla="*/ 61 h 61"/>
                  <a:gd name="T2" fmla="*/ 0 w 10"/>
                  <a:gd name="T3" fmla="*/ 56 h 61"/>
                  <a:gd name="T4" fmla="*/ 0 w 10"/>
                  <a:gd name="T5" fmla="*/ 5 h 61"/>
                  <a:gd name="T6" fmla="*/ 5 w 10"/>
                  <a:gd name="T7" fmla="*/ 0 h 61"/>
                  <a:gd name="T8" fmla="*/ 10 w 10"/>
                  <a:gd name="T9" fmla="*/ 5 h 61"/>
                  <a:gd name="T10" fmla="*/ 10 w 10"/>
                  <a:gd name="T11" fmla="*/ 56 h 61"/>
                  <a:gd name="T12" fmla="*/ 5 w 10"/>
                  <a:gd name="T13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61">
                    <a:moveTo>
                      <a:pt x="5" y="61"/>
                    </a:moveTo>
                    <a:cubicBezTo>
                      <a:pt x="2" y="61"/>
                      <a:pt x="0" y="59"/>
                      <a:pt x="0" y="56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8" y="0"/>
                      <a:pt x="10" y="2"/>
                      <a:pt x="10" y="5"/>
                    </a:cubicBezTo>
                    <a:cubicBezTo>
                      <a:pt x="10" y="56"/>
                      <a:pt x="10" y="56"/>
                      <a:pt x="10" y="56"/>
                    </a:cubicBezTo>
                    <a:cubicBezTo>
                      <a:pt x="10" y="59"/>
                      <a:pt x="8" y="61"/>
                      <a:pt x="5" y="6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89533" tIns="44766" rIns="89533" bIns="44766" numCol="1" anchor="t" anchorCtr="0" compatLnSpc="1">
                <a:prstTxWarp prst="textNoShape">
                  <a:avLst/>
                </a:prstTxWarp>
              </a:bodyPr>
              <a:lstStyle/>
              <a:p>
                <a:pPr defTabSz="915483"/>
                <a:endParaRPr lang="en-US" sz="1900" dirty="0">
                  <a:solidFill>
                    <a:prstClr val="black"/>
                  </a:solidFill>
                  <a:cs typeface="Arial" pitchFamily="34" charset="0"/>
                </a:endParaRPr>
              </a:p>
            </p:txBody>
          </p:sp>
          <p:sp>
            <p:nvSpPr>
              <p:cNvPr id="80" name="Freeform 1252">
                <a:extLst>
                  <a:ext uri="{FF2B5EF4-FFF2-40B4-BE49-F238E27FC236}">
                    <a16:creationId xmlns:a16="http://schemas.microsoft.com/office/drawing/2014/main" id="{C2EEBDDF-68D5-56A1-1EB7-5BE00953EF0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929813" y="3860800"/>
                <a:ext cx="200025" cy="203200"/>
              </a:xfrm>
              <a:custGeom>
                <a:avLst/>
                <a:gdLst>
                  <a:gd name="T0" fmla="*/ 56 w 62"/>
                  <a:gd name="T1" fmla="*/ 63 h 63"/>
                  <a:gd name="T2" fmla="*/ 56 w 62"/>
                  <a:gd name="T3" fmla="*/ 63 h 63"/>
                  <a:gd name="T4" fmla="*/ 16 w 62"/>
                  <a:gd name="T5" fmla="*/ 46 h 63"/>
                  <a:gd name="T6" fmla="*/ 1 w 62"/>
                  <a:gd name="T7" fmla="*/ 5 h 63"/>
                  <a:gd name="T8" fmla="*/ 2 w 62"/>
                  <a:gd name="T9" fmla="*/ 2 h 63"/>
                  <a:gd name="T10" fmla="*/ 6 w 62"/>
                  <a:gd name="T11" fmla="*/ 0 h 63"/>
                  <a:gd name="T12" fmla="*/ 61 w 62"/>
                  <a:gd name="T13" fmla="*/ 58 h 63"/>
                  <a:gd name="T14" fmla="*/ 56 w 62"/>
                  <a:gd name="T15" fmla="*/ 63 h 63"/>
                  <a:gd name="T16" fmla="*/ 11 w 62"/>
                  <a:gd name="T17" fmla="*/ 11 h 63"/>
                  <a:gd name="T18" fmla="*/ 24 w 62"/>
                  <a:gd name="T19" fmla="*/ 39 h 63"/>
                  <a:gd name="T20" fmla="*/ 51 w 62"/>
                  <a:gd name="T21" fmla="*/ 53 h 63"/>
                  <a:gd name="T22" fmla="*/ 11 w 62"/>
                  <a:gd name="T23" fmla="*/ 1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2" h="63">
                    <a:moveTo>
                      <a:pt x="56" y="63"/>
                    </a:moveTo>
                    <a:cubicBezTo>
                      <a:pt x="56" y="63"/>
                      <a:pt x="56" y="63"/>
                      <a:pt x="56" y="63"/>
                    </a:cubicBezTo>
                    <a:cubicBezTo>
                      <a:pt x="41" y="63"/>
                      <a:pt x="27" y="56"/>
                      <a:pt x="16" y="46"/>
                    </a:cubicBezTo>
                    <a:cubicBezTo>
                      <a:pt x="6" y="35"/>
                      <a:pt x="0" y="20"/>
                      <a:pt x="1" y="5"/>
                    </a:cubicBezTo>
                    <a:cubicBezTo>
                      <a:pt x="1" y="4"/>
                      <a:pt x="1" y="2"/>
                      <a:pt x="2" y="2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37" y="1"/>
                      <a:pt x="62" y="27"/>
                      <a:pt x="61" y="58"/>
                    </a:cubicBezTo>
                    <a:cubicBezTo>
                      <a:pt x="61" y="61"/>
                      <a:pt x="59" y="63"/>
                      <a:pt x="56" y="63"/>
                    </a:cubicBezTo>
                    <a:close/>
                    <a:moveTo>
                      <a:pt x="11" y="11"/>
                    </a:moveTo>
                    <a:cubicBezTo>
                      <a:pt x="12" y="21"/>
                      <a:pt x="16" y="31"/>
                      <a:pt x="24" y="39"/>
                    </a:cubicBezTo>
                    <a:cubicBezTo>
                      <a:pt x="31" y="46"/>
                      <a:pt x="41" y="51"/>
                      <a:pt x="51" y="53"/>
                    </a:cubicBezTo>
                    <a:cubicBezTo>
                      <a:pt x="49" y="31"/>
                      <a:pt x="32" y="14"/>
                      <a:pt x="11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89533" tIns="44766" rIns="89533" bIns="44766" numCol="1" anchor="t" anchorCtr="0" compatLnSpc="1">
                <a:prstTxWarp prst="textNoShape">
                  <a:avLst/>
                </a:prstTxWarp>
              </a:bodyPr>
              <a:lstStyle/>
              <a:p>
                <a:pPr defTabSz="915483"/>
                <a:endParaRPr lang="en-US" sz="1900" dirty="0">
                  <a:solidFill>
                    <a:prstClr val="black"/>
                  </a:solidFill>
                  <a:cs typeface="Arial" pitchFamily="34" charset="0"/>
                </a:endParaRPr>
              </a:p>
            </p:txBody>
          </p:sp>
          <p:sp>
            <p:nvSpPr>
              <p:cNvPr id="81" name="Freeform 1253">
                <a:extLst>
                  <a:ext uri="{FF2B5EF4-FFF2-40B4-BE49-F238E27FC236}">
                    <a16:creationId xmlns:a16="http://schemas.microsoft.com/office/drawing/2014/main" id="{5462AA08-3CB0-B445-904B-3FE26EB37D0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133013" y="3860800"/>
                <a:ext cx="196850" cy="203200"/>
              </a:xfrm>
              <a:custGeom>
                <a:avLst/>
                <a:gdLst>
                  <a:gd name="T0" fmla="*/ 5 w 61"/>
                  <a:gd name="T1" fmla="*/ 63 h 63"/>
                  <a:gd name="T2" fmla="*/ 0 w 61"/>
                  <a:gd name="T3" fmla="*/ 58 h 63"/>
                  <a:gd name="T4" fmla="*/ 56 w 61"/>
                  <a:gd name="T5" fmla="*/ 0 h 63"/>
                  <a:gd name="T6" fmla="*/ 59 w 61"/>
                  <a:gd name="T7" fmla="*/ 2 h 63"/>
                  <a:gd name="T8" fmla="*/ 61 w 61"/>
                  <a:gd name="T9" fmla="*/ 5 h 63"/>
                  <a:gd name="T10" fmla="*/ 45 w 61"/>
                  <a:gd name="T11" fmla="*/ 46 h 63"/>
                  <a:gd name="T12" fmla="*/ 5 w 61"/>
                  <a:gd name="T13" fmla="*/ 63 h 63"/>
                  <a:gd name="T14" fmla="*/ 5 w 61"/>
                  <a:gd name="T15" fmla="*/ 63 h 63"/>
                  <a:gd name="T16" fmla="*/ 51 w 61"/>
                  <a:gd name="T17" fmla="*/ 11 h 63"/>
                  <a:gd name="T18" fmla="*/ 10 w 61"/>
                  <a:gd name="T19" fmla="*/ 53 h 63"/>
                  <a:gd name="T20" fmla="*/ 38 w 61"/>
                  <a:gd name="T21" fmla="*/ 39 h 63"/>
                  <a:gd name="T22" fmla="*/ 51 w 61"/>
                  <a:gd name="T23" fmla="*/ 1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1" h="63">
                    <a:moveTo>
                      <a:pt x="5" y="63"/>
                    </a:moveTo>
                    <a:cubicBezTo>
                      <a:pt x="3" y="63"/>
                      <a:pt x="0" y="61"/>
                      <a:pt x="0" y="58"/>
                    </a:cubicBezTo>
                    <a:cubicBezTo>
                      <a:pt x="0" y="27"/>
                      <a:pt x="24" y="1"/>
                      <a:pt x="56" y="0"/>
                    </a:cubicBezTo>
                    <a:cubicBezTo>
                      <a:pt x="57" y="0"/>
                      <a:pt x="58" y="1"/>
                      <a:pt x="59" y="2"/>
                    </a:cubicBezTo>
                    <a:cubicBezTo>
                      <a:pt x="60" y="2"/>
                      <a:pt x="61" y="4"/>
                      <a:pt x="61" y="5"/>
                    </a:cubicBezTo>
                    <a:cubicBezTo>
                      <a:pt x="61" y="20"/>
                      <a:pt x="56" y="35"/>
                      <a:pt x="45" y="46"/>
                    </a:cubicBezTo>
                    <a:cubicBezTo>
                      <a:pt x="35" y="56"/>
                      <a:pt x="21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lose/>
                    <a:moveTo>
                      <a:pt x="51" y="11"/>
                    </a:moveTo>
                    <a:cubicBezTo>
                      <a:pt x="29" y="14"/>
                      <a:pt x="12" y="31"/>
                      <a:pt x="10" y="53"/>
                    </a:cubicBezTo>
                    <a:cubicBezTo>
                      <a:pt x="21" y="51"/>
                      <a:pt x="30" y="46"/>
                      <a:pt x="38" y="39"/>
                    </a:cubicBezTo>
                    <a:cubicBezTo>
                      <a:pt x="45" y="31"/>
                      <a:pt x="50" y="21"/>
                      <a:pt x="51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89533" tIns="44766" rIns="89533" bIns="44766" numCol="1" anchor="t" anchorCtr="0" compatLnSpc="1">
                <a:prstTxWarp prst="textNoShape">
                  <a:avLst/>
                </a:prstTxWarp>
              </a:bodyPr>
              <a:lstStyle/>
              <a:p>
                <a:pPr defTabSz="915483"/>
                <a:endParaRPr lang="en-US" sz="1900" dirty="0">
                  <a:solidFill>
                    <a:prstClr val="black"/>
                  </a:solidFill>
                  <a:cs typeface="Arial" pitchFamily="34" charset="0"/>
                </a:endParaRPr>
              </a:p>
            </p:txBody>
          </p:sp>
          <p:sp>
            <p:nvSpPr>
              <p:cNvPr id="82" name="Freeform 1254">
                <a:extLst>
                  <a:ext uri="{FF2B5EF4-FFF2-40B4-BE49-F238E27FC236}">
                    <a16:creationId xmlns:a16="http://schemas.microsoft.com/office/drawing/2014/main" id="{B374799C-0562-9F5E-5BF8-6499CED48E1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929813" y="3692525"/>
                <a:ext cx="196850" cy="203200"/>
              </a:xfrm>
              <a:custGeom>
                <a:avLst/>
                <a:gdLst>
                  <a:gd name="T0" fmla="*/ 56 w 61"/>
                  <a:gd name="T1" fmla="*/ 63 h 63"/>
                  <a:gd name="T2" fmla="*/ 56 w 61"/>
                  <a:gd name="T3" fmla="*/ 63 h 63"/>
                  <a:gd name="T4" fmla="*/ 16 w 61"/>
                  <a:gd name="T5" fmla="*/ 45 h 63"/>
                  <a:gd name="T6" fmla="*/ 1 w 61"/>
                  <a:gd name="T7" fmla="*/ 5 h 63"/>
                  <a:gd name="T8" fmla="*/ 6 w 61"/>
                  <a:gd name="T9" fmla="*/ 0 h 63"/>
                  <a:gd name="T10" fmla="*/ 45 w 61"/>
                  <a:gd name="T11" fmla="*/ 17 h 63"/>
                  <a:gd name="T12" fmla="*/ 61 w 61"/>
                  <a:gd name="T13" fmla="*/ 58 h 63"/>
                  <a:gd name="T14" fmla="*/ 56 w 61"/>
                  <a:gd name="T15" fmla="*/ 63 h 63"/>
                  <a:gd name="T16" fmla="*/ 11 w 61"/>
                  <a:gd name="T17" fmla="*/ 10 h 63"/>
                  <a:gd name="T18" fmla="*/ 24 w 61"/>
                  <a:gd name="T19" fmla="*/ 38 h 63"/>
                  <a:gd name="T20" fmla="*/ 51 w 61"/>
                  <a:gd name="T21" fmla="*/ 52 h 63"/>
                  <a:gd name="T22" fmla="*/ 38 w 61"/>
                  <a:gd name="T23" fmla="*/ 24 h 63"/>
                  <a:gd name="T24" fmla="*/ 11 w 61"/>
                  <a:gd name="T25" fmla="*/ 1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1" h="63">
                    <a:moveTo>
                      <a:pt x="56" y="63"/>
                    </a:moveTo>
                    <a:cubicBezTo>
                      <a:pt x="56" y="63"/>
                      <a:pt x="56" y="63"/>
                      <a:pt x="56" y="63"/>
                    </a:cubicBezTo>
                    <a:cubicBezTo>
                      <a:pt x="41" y="62"/>
                      <a:pt x="27" y="56"/>
                      <a:pt x="16" y="45"/>
                    </a:cubicBezTo>
                    <a:cubicBezTo>
                      <a:pt x="6" y="34"/>
                      <a:pt x="0" y="20"/>
                      <a:pt x="1" y="5"/>
                    </a:cubicBezTo>
                    <a:cubicBezTo>
                      <a:pt x="1" y="2"/>
                      <a:pt x="3" y="0"/>
                      <a:pt x="6" y="0"/>
                    </a:cubicBezTo>
                    <a:cubicBezTo>
                      <a:pt x="21" y="0"/>
                      <a:pt x="35" y="6"/>
                      <a:pt x="45" y="17"/>
                    </a:cubicBezTo>
                    <a:cubicBezTo>
                      <a:pt x="56" y="28"/>
                      <a:pt x="61" y="43"/>
                      <a:pt x="61" y="58"/>
                    </a:cubicBezTo>
                    <a:cubicBezTo>
                      <a:pt x="61" y="60"/>
                      <a:pt x="59" y="63"/>
                      <a:pt x="56" y="63"/>
                    </a:cubicBezTo>
                    <a:close/>
                    <a:moveTo>
                      <a:pt x="11" y="10"/>
                    </a:moveTo>
                    <a:cubicBezTo>
                      <a:pt x="12" y="21"/>
                      <a:pt x="16" y="30"/>
                      <a:pt x="24" y="38"/>
                    </a:cubicBezTo>
                    <a:cubicBezTo>
                      <a:pt x="31" y="46"/>
                      <a:pt x="41" y="51"/>
                      <a:pt x="51" y="52"/>
                    </a:cubicBezTo>
                    <a:cubicBezTo>
                      <a:pt x="50" y="42"/>
                      <a:pt x="46" y="32"/>
                      <a:pt x="38" y="24"/>
                    </a:cubicBezTo>
                    <a:cubicBezTo>
                      <a:pt x="31" y="16"/>
                      <a:pt x="21" y="12"/>
                      <a:pt x="11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89533" tIns="44766" rIns="89533" bIns="44766" numCol="1" anchor="t" anchorCtr="0" compatLnSpc="1">
                <a:prstTxWarp prst="textNoShape">
                  <a:avLst/>
                </a:prstTxWarp>
              </a:bodyPr>
              <a:lstStyle/>
              <a:p>
                <a:pPr defTabSz="915483"/>
                <a:endParaRPr lang="en-US" sz="1900" dirty="0">
                  <a:solidFill>
                    <a:prstClr val="black"/>
                  </a:solidFill>
                  <a:cs typeface="Arial" pitchFamily="34" charset="0"/>
                </a:endParaRPr>
              </a:p>
            </p:txBody>
          </p:sp>
          <p:sp>
            <p:nvSpPr>
              <p:cNvPr id="83" name="Freeform 1255">
                <a:extLst>
                  <a:ext uri="{FF2B5EF4-FFF2-40B4-BE49-F238E27FC236}">
                    <a16:creationId xmlns:a16="http://schemas.microsoft.com/office/drawing/2014/main" id="{1BEB2F4E-2FDF-D23D-17A2-62A3749318F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133013" y="3692525"/>
                <a:ext cx="196850" cy="203200"/>
              </a:xfrm>
              <a:custGeom>
                <a:avLst/>
                <a:gdLst>
                  <a:gd name="T0" fmla="*/ 5 w 61"/>
                  <a:gd name="T1" fmla="*/ 63 h 63"/>
                  <a:gd name="T2" fmla="*/ 0 w 61"/>
                  <a:gd name="T3" fmla="*/ 58 h 63"/>
                  <a:gd name="T4" fmla="*/ 16 w 61"/>
                  <a:gd name="T5" fmla="*/ 17 h 63"/>
                  <a:gd name="T6" fmla="*/ 56 w 61"/>
                  <a:gd name="T7" fmla="*/ 0 h 63"/>
                  <a:gd name="T8" fmla="*/ 61 w 61"/>
                  <a:gd name="T9" fmla="*/ 5 h 63"/>
                  <a:gd name="T10" fmla="*/ 45 w 61"/>
                  <a:gd name="T11" fmla="*/ 45 h 63"/>
                  <a:gd name="T12" fmla="*/ 5 w 61"/>
                  <a:gd name="T13" fmla="*/ 63 h 63"/>
                  <a:gd name="T14" fmla="*/ 5 w 61"/>
                  <a:gd name="T15" fmla="*/ 63 h 63"/>
                  <a:gd name="T16" fmla="*/ 51 w 61"/>
                  <a:gd name="T17" fmla="*/ 10 h 63"/>
                  <a:gd name="T18" fmla="*/ 23 w 61"/>
                  <a:gd name="T19" fmla="*/ 24 h 63"/>
                  <a:gd name="T20" fmla="*/ 10 w 61"/>
                  <a:gd name="T21" fmla="*/ 52 h 63"/>
                  <a:gd name="T22" fmla="*/ 38 w 61"/>
                  <a:gd name="T23" fmla="*/ 38 h 63"/>
                  <a:gd name="T24" fmla="*/ 51 w 61"/>
                  <a:gd name="T25" fmla="*/ 1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1" h="63">
                    <a:moveTo>
                      <a:pt x="5" y="63"/>
                    </a:moveTo>
                    <a:cubicBezTo>
                      <a:pt x="3" y="63"/>
                      <a:pt x="0" y="60"/>
                      <a:pt x="0" y="58"/>
                    </a:cubicBezTo>
                    <a:cubicBezTo>
                      <a:pt x="0" y="43"/>
                      <a:pt x="6" y="28"/>
                      <a:pt x="16" y="17"/>
                    </a:cubicBezTo>
                    <a:cubicBezTo>
                      <a:pt x="26" y="6"/>
                      <a:pt x="41" y="0"/>
                      <a:pt x="56" y="0"/>
                    </a:cubicBezTo>
                    <a:cubicBezTo>
                      <a:pt x="59" y="0"/>
                      <a:pt x="61" y="2"/>
                      <a:pt x="61" y="5"/>
                    </a:cubicBezTo>
                    <a:cubicBezTo>
                      <a:pt x="61" y="20"/>
                      <a:pt x="56" y="34"/>
                      <a:pt x="45" y="45"/>
                    </a:cubicBezTo>
                    <a:cubicBezTo>
                      <a:pt x="35" y="56"/>
                      <a:pt x="21" y="62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lose/>
                    <a:moveTo>
                      <a:pt x="51" y="10"/>
                    </a:moveTo>
                    <a:cubicBezTo>
                      <a:pt x="40" y="12"/>
                      <a:pt x="31" y="16"/>
                      <a:pt x="23" y="24"/>
                    </a:cubicBezTo>
                    <a:cubicBezTo>
                      <a:pt x="16" y="32"/>
                      <a:pt x="11" y="42"/>
                      <a:pt x="10" y="52"/>
                    </a:cubicBezTo>
                    <a:cubicBezTo>
                      <a:pt x="21" y="51"/>
                      <a:pt x="30" y="46"/>
                      <a:pt x="38" y="38"/>
                    </a:cubicBezTo>
                    <a:cubicBezTo>
                      <a:pt x="45" y="30"/>
                      <a:pt x="50" y="21"/>
                      <a:pt x="51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89533" tIns="44766" rIns="89533" bIns="44766" numCol="1" anchor="t" anchorCtr="0" compatLnSpc="1">
                <a:prstTxWarp prst="textNoShape">
                  <a:avLst/>
                </a:prstTxWarp>
              </a:bodyPr>
              <a:lstStyle/>
              <a:p>
                <a:pPr defTabSz="915483"/>
                <a:endParaRPr lang="en-US" sz="1900" dirty="0">
                  <a:solidFill>
                    <a:prstClr val="black"/>
                  </a:solidFill>
                  <a:cs typeface="Arial" pitchFamily="34" charset="0"/>
                </a:endParaRPr>
              </a:p>
            </p:txBody>
          </p:sp>
          <p:sp>
            <p:nvSpPr>
              <p:cNvPr id="84" name="Freeform 1256">
                <a:extLst>
                  <a:ext uri="{FF2B5EF4-FFF2-40B4-BE49-F238E27FC236}">
                    <a16:creationId xmlns:a16="http://schemas.microsoft.com/office/drawing/2014/main" id="{D49CC2DC-E295-2951-B1AD-5330E7B5AF2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929813" y="3521075"/>
                <a:ext cx="200025" cy="203200"/>
              </a:xfrm>
              <a:custGeom>
                <a:avLst/>
                <a:gdLst>
                  <a:gd name="T0" fmla="*/ 56 w 62"/>
                  <a:gd name="T1" fmla="*/ 63 h 63"/>
                  <a:gd name="T2" fmla="*/ 56 w 62"/>
                  <a:gd name="T3" fmla="*/ 63 h 63"/>
                  <a:gd name="T4" fmla="*/ 1 w 62"/>
                  <a:gd name="T5" fmla="*/ 5 h 63"/>
                  <a:gd name="T6" fmla="*/ 2 w 62"/>
                  <a:gd name="T7" fmla="*/ 2 h 63"/>
                  <a:gd name="T8" fmla="*/ 6 w 62"/>
                  <a:gd name="T9" fmla="*/ 0 h 63"/>
                  <a:gd name="T10" fmla="*/ 61 w 62"/>
                  <a:gd name="T11" fmla="*/ 58 h 63"/>
                  <a:gd name="T12" fmla="*/ 60 w 62"/>
                  <a:gd name="T13" fmla="*/ 62 h 63"/>
                  <a:gd name="T14" fmla="*/ 56 w 62"/>
                  <a:gd name="T15" fmla="*/ 63 h 63"/>
                  <a:gd name="T16" fmla="*/ 11 w 62"/>
                  <a:gd name="T17" fmla="*/ 11 h 63"/>
                  <a:gd name="T18" fmla="*/ 51 w 62"/>
                  <a:gd name="T19" fmla="*/ 53 h 63"/>
                  <a:gd name="T20" fmla="*/ 11 w 62"/>
                  <a:gd name="T21" fmla="*/ 1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2" h="63">
                    <a:moveTo>
                      <a:pt x="56" y="63"/>
                    </a:moveTo>
                    <a:cubicBezTo>
                      <a:pt x="56" y="63"/>
                      <a:pt x="56" y="63"/>
                      <a:pt x="56" y="63"/>
                    </a:cubicBezTo>
                    <a:cubicBezTo>
                      <a:pt x="25" y="62"/>
                      <a:pt x="0" y="36"/>
                      <a:pt x="1" y="5"/>
                    </a:cubicBezTo>
                    <a:cubicBezTo>
                      <a:pt x="1" y="4"/>
                      <a:pt x="1" y="3"/>
                      <a:pt x="2" y="2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37" y="1"/>
                      <a:pt x="62" y="27"/>
                      <a:pt x="61" y="58"/>
                    </a:cubicBezTo>
                    <a:cubicBezTo>
                      <a:pt x="61" y="60"/>
                      <a:pt x="61" y="61"/>
                      <a:pt x="60" y="62"/>
                    </a:cubicBezTo>
                    <a:cubicBezTo>
                      <a:pt x="59" y="63"/>
                      <a:pt x="57" y="63"/>
                      <a:pt x="56" y="63"/>
                    </a:cubicBezTo>
                    <a:close/>
                    <a:moveTo>
                      <a:pt x="11" y="11"/>
                    </a:moveTo>
                    <a:cubicBezTo>
                      <a:pt x="13" y="32"/>
                      <a:pt x="30" y="50"/>
                      <a:pt x="51" y="53"/>
                    </a:cubicBezTo>
                    <a:cubicBezTo>
                      <a:pt x="49" y="31"/>
                      <a:pt x="32" y="14"/>
                      <a:pt x="11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89533" tIns="44766" rIns="89533" bIns="44766" numCol="1" anchor="t" anchorCtr="0" compatLnSpc="1">
                <a:prstTxWarp prst="textNoShape">
                  <a:avLst/>
                </a:prstTxWarp>
              </a:bodyPr>
              <a:lstStyle/>
              <a:p>
                <a:pPr defTabSz="915483"/>
                <a:endParaRPr lang="en-US" sz="1900" dirty="0">
                  <a:solidFill>
                    <a:prstClr val="black"/>
                  </a:solidFill>
                  <a:cs typeface="Arial" pitchFamily="34" charset="0"/>
                </a:endParaRPr>
              </a:p>
            </p:txBody>
          </p:sp>
          <p:sp>
            <p:nvSpPr>
              <p:cNvPr id="85" name="Freeform 1257">
                <a:extLst>
                  <a:ext uri="{FF2B5EF4-FFF2-40B4-BE49-F238E27FC236}">
                    <a16:creationId xmlns:a16="http://schemas.microsoft.com/office/drawing/2014/main" id="{ADB62EE4-436C-3D6F-4800-46BBDDA2893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133013" y="3521075"/>
                <a:ext cx="196850" cy="203200"/>
              </a:xfrm>
              <a:custGeom>
                <a:avLst/>
                <a:gdLst>
                  <a:gd name="T0" fmla="*/ 5 w 61"/>
                  <a:gd name="T1" fmla="*/ 63 h 63"/>
                  <a:gd name="T2" fmla="*/ 2 w 61"/>
                  <a:gd name="T3" fmla="*/ 62 h 63"/>
                  <a:gd name="T4" fmla="*/ 0 w 61"/>
                  <a:gd name="T5" fmla="*/ 58 h 63"/>
                  <a:gd name="T6" fmla="*/ 56 w 61"/>
                  <a:gd name="T7" fmla="*/ 0 h 63"/>
                  <a:gd name="T8" fmla="*/ 59 w 61"/>
                  <a:gd name="T9" fmla="*/ 2 h 63"/>
                  <a:gd name="T10" fmla="*/ 61 w 61"/>
                  <a:gd name="T11" fmla="*/ 5 h 63"/>
                  <a:gd name="T12" fmla="*/ 5 w 61"/>
                  <a:gd name="T13" fmla="*/ 63 h 63"/>
                  <a:gd name="T14" fmla="*/ 5 w 61"/>
                  <a:gd name="T15" fmla="*/ 63 h 63"/>
                  <a:gd name="T16" fmla="*/ 51 w 61"/>
                  <a:gd name="T17" fmla="*/ 11 h 63"/>
                  <a:gd name="T18" fmla="*/ 10 w 61"/>
                  <a:gd name="T19" fmla="*/ 53 h 63"/>
                  <a:gd name="T20" fmla="*/ 51 w 61"/>
                  <a:gd name="T21" fmla="*/ 1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1" h="63">
                    <a:moveTo>
                      <a:pt x="5" y="63"/>
                    </a:moveTo>
                    <a:cubicBezTo>
                      <a:pt x="4" y="63"/>
                      <a:pt x="3" y="63"/>
                      <a:pt x="2" y="62"/>
                    </a:cubicBezTo>
                    <a:cubicBezTo>
                      <a:pt x="1" y="61"/>
                      <a:pt x="0" y="60"/>
                      <a:pt x="0" y="58"/>
                    </a:cubicBezTo>
                    <a:cubicBezTo>
                      <a:pt x="0" y="27"/>
                      <a:pt x="24" y="1"/>
                      <a:pt x="56" y="0"/>
                    </a:cubicBezTo>
                    <a:cubicBezTo>
                      <a:pt x="57" y="0"/>
                      <a:pt x="58" y="1"/>
                      <a:pt x="59" y="2"/>
                    </a:cubicBezTo>
                    <a:cubicBezTo>
                      <a:pt x="60" y="3"/>
                      <a:pt x="61" y="4"/>
                      <a:pt x="61" y="5"/>
                    </a:cubicBezTo>
                    <a:cubicBezTo>
                      <a:pt x="61" y="36"/>
                      <a:pt x="37" y="62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lose/>
                    <a:moveTo>
                      <a:pt x="51" y="11"/>
                    </a:moveTo>
                    <a:cubicBezTo>
                      <a:pt x="29" y="14"/>
                      <a:pt x="12" y="31"/>
                      <a:pt x="10" y="53"/>
                    </a:cubicBezTo>
                    <a:cubicBezTo>
                      <a:pt x="32" y="50"/>
                      <a:pt x="49" y="32"/>
                      <a:pt x="51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89533" tIns="44766" rIns="89533" bIns="44766" numCol="1" anchor="t" anchorCtr="0" compatLnSpc="1">
                <a:prstTxWarp prst="textNoShape">
                  <a:avLst/>
                </a:prstTxWarp>
              </a:bodyPr>
              <a:lstStyle/>
              <a:p>
                <a:pPr defTabSz="915483"/>
                <a:endParaRPr lang="en-US" sz="1900" dirty="0">
                  <a:solidFill>
                    <a:prstClr val="black"/>
                  </a:solidFill>
                  <a:cs typeface="Arial" pitchFamily="34" charset="0"/>
                </a:endParaRPr>
              </a:p>
            </p:txBody>
          </p:sp>
          <p:sp>
            <p:nvSpPr>
              <p:cNvPr id="86" name="Freeform 1258">
                <a:extLst>
                  <a:ext uri="{FF2B5EF4-FFF2-40B4-BE49-F238E27FC236}">
                    <a16:creationId xmlns:a16="http://schemas.microsoft.com/office/drawing/2014/main" id="{328BF7CE-520D-17F9-BCC3-B23258931AD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048875" y="3343275"/>
                <a:ext cx="168275" cy="268288"/>
              </a:xfrm>
              <a:custGeom>
                <a:avLst/>
                <a:gdLst>
                  <a:gd name="T0" fmla="*/ 27 w 52"/>
                  <a:gd name="T1" fmla="*/ 83 h 83"/>
                  <a:gd name="T2" fmla="*/ 24 w 52"/>
                  <a:gd name="T3" fmla="*/ 82 h 83"/>
                  <a:gd name="T4" fmla="*/ 22 w 52"/>
                  <a:gd name="T5" fmla="*/ 2 h 83"/>
                  <a:gd name="T6" fmla="*/ 25 w 52"/>
                  <a:gd name="T7" fmla="*/ 0 h 83"/>
                  <a:gd name="T8" fmla="*/ 29 w 52"/>
                  <a:gd name="T9" fmla="*/ 2 h 83"/>
                  <a:gd name="T10" fmla="*/ 31 w 52"/>
                  <a:gd name="T11" fmla="*/ 82 h 83"/>
                  <a:gd name="T12" fmla="*/ 27 w 52"/>
                  <a:gd name="T13" fmla="*/ 83 h 83"/>
                  <a:gd name="T14" fmla="*/ 27 w 52"/>
                  <a:gd name="T15" fmla="*/ 83 h 83"/>
                  <a:gd name="T16" fmla="*/ 26 w 52"/>
                  <a:gd name="T17" fmla="*/ 13 h 83"/>
                  <a:gd name="T18" fmla="*/ 27 w 52"/>
                  <a:gd name="T19" fmla="*/ 71 h 83"/>
                  <a:gd name="T20" fmla="*/ 26 w 52"/>
                  <a:gd name="T21" fmla="*/ 1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2" h="83">
                    <a:moveTo>
                      <a:pt x="27" y="83"/>
                    </a:moveTo>
                    <a:cubicBezTo>
                      <a:pt x="26" y="83"/>
                      <a:pt x="25" y="83"/>
                      <a:pt x="24" y="82"/>
                    </a:cubicBezTo>
                    <a:cubicBezTo>
                      <a:pt x="1" y="60"/>
                      <a:pt x="0" y="24"/>
                      <a:pt x="22" y="2"/>
                    </a:cubicBezTo>
                    <a:cubicBezTo>
                      <a:pt x="23" y="1"/>
                      <a:pt x="24" y="0"/>
                      <a:pt x="25" y="0"/>
                    </a:cubicBezTo>
                    <a:cubicBezTo>
                      <a:pt x="27" y="0"/>
                      <a:pt x="28" y="1"/>
                      <a:pt x="29" y="2"/>
                    </a:cubicBezTo>
                    <a:cubicBezTo>
                      <a:pt x="51" y="23"/>
                      <a:pt x="52" y="59"/>
                      <a:pt x="31" y="82"/>
                    </a:cubicBezTo>
                    <a:cubicBezTo>
                      <a:pt x="30" y="83"/>
                      <a:pt x="29" y="83"/>
                      <a:pt x="27" y="83"/>
                    </a:cubicBezTo>
                    <a:cubicBezTo>
                      <a:pt x="27" y="83"/>
                      <a:pt x="27" y="83"/>
                      <a:pt x="27" y="83"/>
                    </a:cubicBezTo>
                    <a:close/>
                    <a:moveTo>
                      <a:pt x="26" y="13"/>
                    </a:moveTo>
                    <a:cubicBezTo>
                      <a:pt x="12" y="30"/>
                      <a:pt x="13" y="54"/>
                      <a:pt x="27" y="71"/>
                    </a:cubicBezTo>
                    <a:cubicBezTo>
                      <a:pt x="40" y="54"/>
                      <a:pt x="39" y="29"/>
                      <a:pt x="26" y="1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89533" tIns="44766" rIns="89533" bIns="44766" numCol="1" anchor="t" anchorCtr="0" compatLnSpc="1">
                <a:prstTxWarp prst="textNoShape">
                  <a:avLst/>
                </a:prstTxWarp>
              </a:bodyPr>
              <a:lstStyle/>
              <a:p>
                <a:pPr defTabSz="915483"/>
                <a:endParaRPr lang="en-US" sz="1900" dirty="0">
                  <a:solidFill>
                    <a:prstClr val="black"/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50" name="Группа 49"/>
            <p:cNvGrpSpPr/>
            <p:nvPr/>
          </p:nvGrpSpPr>
          <p:grpSpPr>
            <a:xfrm>
              <a:off x="540993" y="2140278"/>
              <a:ext cx="4903859" cy="1684832"/>
              <a:chOff x="540993" y="2140278"/>
              <a:chExt cx="4903859" cy="1684832"/>
            </a:xfrm>
          </p:grpSpPr>
          <p:grpSp>
            <p:nvGrpSpPr>
              <p:cNvPr id="51" name="Group 1136">
                <a:extLst>
                  <a:ext uri="{FF2B5EF4-FFF2-40B4-BE49-F238E27FC236}">
                    <a16:creationId xmlns:a16="http://schemas.microsoft.com/office/drawing/2014/main" id="{0E14C927-CE3A-D22A-9545-6954A1669F95}"/>
                  </a:ext>
                </a:extLst>
              </p:cNvPr>
              <p:cNvGrpSpPr/>
              <p:nvPr/>
            </p:nvGrpSpPr>
            <p:grpSpPr>
              <a:xfrm>
                <a:off x="982261" y="2208703"/>
                <a:ext cx="602812" cy="333481"/>
                <a:chOff x="6375401" y="5816600"/>
                <a:chExt cx="652463" cy="400050"/>
              </a:xfrm>
              <a:solidFill>
                <a:srgbClr val="562212"/>
              </a:solidFill>
            </p:grpSpPr>
            <p:sp>
              <p:nvSpPr>
                <p:cNvPr id="63" name="Freeform 142">
                  <a:extLst>
                    <a:ext uri="{FF2B5EF4-FFF2-40B4-BE49-F238E27FC236}">
                      <a16:creationId xmlns:a16="http://schemas.microsoft.com/office/drawing/2014/main" id="{8AAAA01C-2C74-1391-3D53-11D35B7550D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499226" y="5816600"/>
                  <a:ext cx="406400" cy="400050"/>
                </a:xfrm>
                <a:custGeom>
                  <a:avLst/>
                  <a:gdLst>
                    <a:gd name="T0" fmla="*/ 123 w 139"/>
                    <a:gd name="T1" fmla="*/ 137 h 137"/>
                    <a:gd name="T2" fmla="*/ 16 w 139"/>
                    <a:gd name="T3" fmla="*/ 137 h 137"/>
                    <a:gd name="T4" fmla="*/ 0 w 139"/>
                    <a:gd name="T5" fmla="*/ 121 h 137"/>
                    <a:gd name="T6" fmla="*/ 0 w 139"/>
                    <a:gd name="T7" fmla="*/ 17 h 137"/>
                    <a:gd name="T8" fmla="*/ 16 w 139"/>
                    <a:gd name="T9" fmla="*/ 0 h 137"/>
                    <a:gd name="T10" fmla="*/ 123 w 139"/>
                    <a:gd name="T11" fmla="*/ 0 h 137"/>
                    <a:gd name="T12" fmla="*/ 139 w 139"/>
                    <a:gd name="T13" fmla="*/ 17 h 137"/>
                    <a:gd name="T14" fmla="*/ 139 w 139"/>
                    <a:gd name="T15" fmla="*/ 121 h 137"/>
                    <a:gd name="T16" fmla="*/ 123 w 139"/>
                    <a:gd name="T17" fmla="*/ 137 h 137"/>
                    <a:gd name="T18" fmla="*/ 16 w 139"/>
                    <a:gd name="T19" fmla="*/ 12 h 137"/>
                    <a:gd name="T20" fmla="*/ 12 w 139"/>
                    <a:gd name="T21" fmla="*/ 17 h 137"/>
                    <a:gd name="T22" fmla="*/ 12 w 139"/>
                    <a:gd name="T23" fmla="*/ 121 h 137"/>
                    <a:gd name="T24" fmla="*/ 16 w 139"/>
                    <a:gd name="T25" fmla="*/ 125 h 137"/>
                    <a:gd name="T26" fmla="*/ 123 w 139"/>
                    <a:gd name="T27" fmla="*/ 125 h 137"/>
                    <a:gd name="T28" fmla="*/ 127 w 139"/>
                    <a:gd name="T29" fmla="*/ 121 h 137"/>
                    <a:gd name="T30" fmla="*/ 127 w 139"/>
                    <a:gd name="T31" fmla="*/ 17 h 137"/>
                    <a:gd name="T32" fmla="*/ 123 w 139"/>
                    <a:gd name="T33" fmla="*/ 12 h 137"/>
                    <a:gd name="T34" fmla="*/ 16 w 139"/>
                    <a:gd name="T35" fmla="*/ 12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39" h="137">
                      <a:moveTo>
                        <a:pt x="123" y="137"/>
                      </a:moveTo>
                      <a:cubicBezTo>
                        <a:pt x="16" y="137"/>
                        <a:pt x="16" y="137"/>
                        <a:pt x="16" y="137"/>
                      </a:cubicBezTo>
                      <a:cubicBezTo>
                        <a:pt x="7" y="137"/>
                        <a:pt x="0" y="130"/>
                        <a:pt x="0" y="121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8"/>
                        <a:pt x="7" y="0"/>
                        <a:pt x="16" y="0"/>
                      </a:cubicBezTo>
                      <a:cubicBezTo>
                        <a:pt x="123" y="0"/>
                        <a:pt x="123" y="0"/>
                        <a:pt x="123" y="0"/>
                      </a:cubicBezTo>
                      <a:cubicBezTo>
                        <a:pt x="132" y="0"/>
                        <a:pt x="139" y="8"/>
                        <a:pt x="139" y="17"/>
                      </a:cubicBezTo>
                      <a:cubicBezTo>
                        <a:pt x="139" y="121"/>
                        <a:pt x="139" y="121"/>
                        <a:pt x="139" y="121"/>
                      </a:cubicBezTo>
                      <a:cubicBezTo>
                        <a:pt x="139" y="130"/>
                        <a:pt x="132" y="137"/>
                        <a:pt x="123" y="137"/>
                      </a:cubicBezTo>
                      <a:close/>
                      <a:moveTo>
                        <a:pt x="16" y="12"/>
                      </a:moveTo>
                      <a:cubicBezTo>
                        <a:pt x="14" y="12"/>
                        <a:pt x="12" y="14"/>
                        <a:pt x="12" y="17"/>
                      </a:cubicBezTo>
                      <a:cubicBezTo>
                        <a:pt x="12" y="121"/>
                        <a:pt x="12" y="121"/>
                        <a:pt x="12" y="121"/>
                      </a:cubicBezTo>
                      <a:cubicBezTo>
                        <a:pt x="12" y="123"/>
                        <a:pt x="14" y="125"/>
                        <a:pt x="16" y="125"/>
                      </a:cubicBezTo>
                      <a:cubicBezTo>
                        <a:pt x="123" y="125"/>
                        <a:pt x="123" y="125"/>
                        <a:pt x="123" y="125"/>
                      </a:cubicBezTo>
                      <a:cubicBezTo>
                        <a:pt x="125" y="125"/>
                        <a:pt x="127" y="123"/>
                        <a:pt x="127" y="121"/>
                      </a:cubicBezTo>
                      <a:cubicBezTo>
                        <a:pt x="127" y="17"/>
                        <a:pt x="127" y="17"/>
                        <a:pt x="127" y="17"/>
                      </a:cubicBezTo>
                      <a:cubicBezTo>
                        <a:pt x="127" y="14"/>
                        <a:pt x="125" y="12"/>
                        <a:pt x="123" y="12"/>
                      </a:cubicBezTo>
                      <a:lnTo>
                        <a:pt x="16" y="12"/>
                      </a:ln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</p:spPr>
              <p:txBody>
                <a:bodyPr vert="horz" wrap="square" lIns="89533" tIns="44766" rIns="89533" bIns="4476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5483"/>
                  <a:endParaRPr lang="en-US" sz="1900" dirty="0">
                    <a:solidFill>
                      <a:prstClr val="black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64" name="Freeform 143">
                  <a:extLst>
                    <a:ext uri="{FF2B5EF4-FFF2-40B4-BE49-F238E27FC236}">
                      <a16:creationId xmlns:a16="http://schemas.microsoft.com/office/drawing/2014/main" id="{82B6DC42-D2B7-27F5-7BA4-167A54D488A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375401" y="5842000"/>
                  <a:ext cx="100013" cy="96838"/>
                </a:xfrm>
                <a:custGeom>
                  <a:avLst/>
                  <a:gdLst>
                    <a:gd name="T0" fmla="*/ 17 w 34"/>
                    <a:gd name="T1" fmla="*/ 33 h 33"/>
                    <a:gd name="T2" fmla="*/ 0 w 34"/>
                    <a:gd name="T3" fmla="*/ 16 h 33"/>
                    <a:gd name="T4" fmla="*/ 17 w 34"/>
                    <a:gd name="T5" fmla="*/ 0 h 33"/>
                    <a:gd name="T6" fmla="*/ 34 w 34"/>
                    <a:gd name="T7" fmla="*/ 16 h 33"/>
                    <a:gd name="T8" fmla="*/ 17 w 34"/>
                    <a:gd name="T9" fmla="*/ 33 h 33"/>
                    <a:gd name="T10" fmla="*/ 17 w 34"/>
                    <a:gd name="T11" fmla="*/ 12 h 33"/>
                    <a:gd name="T12" fmla="*/ 12 w 34"/>
                    <a:gd name="T13" fmla="*/ 16 h 33"/>
                    <a:gd name="T14" fmla="*/ 17 w 34"/>
                    <a:gd name="T15" fmla="*/ 21 h 33"/>
                    <a:gd name="T16" fmla="*/ 22 w 34"/>
                    <a:gd name="T17" fmla="*/ 16 h 33"/>
                    <a:gd name="T18" fmla="*/ 17 w 34"/>
                    <a:gd name="T19" fmla="*/ 12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4" h="33">
                      <a:moveTo>
                        <a:pt x="17" y="33"/>
                      </a:moveTo>
                      <a:cubicBezTo>
                        <a:pt x="7" y="33"/>
                        <a:pt x="0" y="26"/>
                        <a:pt x="0" y="16"/>
                      </a:cubicBezTo>
                      <a:cubicBezTo>
                        <a:pt x="0" y="7"/>
                        <a:pt x="7" y="0"/>
                        <a:pt x="17" y="0"/>
                      </a:cubicBezTo>
                      <a:cubicBezTo>
                        <a:pt x="26" y="0"/>
                        <a:pt x="34" y="7"/>
                        <a:pt x="34" y="16"/>
                      </a:cubicBezTo>
                      <a:cubicBezTo>
                        <a:pt x="34" y="26"/>
                        <a:pt x="26" y="33"/>
                        <a:pt x="17" y="33"/>
                      </a:cubicBezTo>
                      <a:close/>
                      <a:moveTo>
                        <a:pt x="17" y="12"/>
                      </a:moveTo>
                      <a:cubicBezTo>
                        <a:pt x="14" y="12"/>
                        <a:pt x="12" y="14"/>
                        <a:pt x="12" y="16"/>
                      </a:cubicBezTo>
                      <a:cubicBezTo>
                        <a:pt x="12" y="19"/>
                        <a:pt x="14" y="21"/>
                        <a:pt x="17" y="21"/>
                      </a:cubicBezTo>
                      <a:cubicBezTo>
                        <a:pt x="19" y="21"/>
                        <a:pt x="22" y="19"/>
                        <a:pt x="22" y="16"/>
                      </a:cubicBezTo>
                      <a:cubicBezTo>
                        <a:pt x="22" y="14"/>
                        <a:pt x="19" y="12"/>
                        <a:pt x="17" y="12"/>
                      </a:cubicBez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</p:spPr>
              <p:txBody>
                <a:bodyPr vert="horz" wrap="square" lIns="89533" tIns="44766" rIns="89533" bIns="4476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5483"/>
                  <a:endParaRPr lang="en-US" sz="1900" dirty="0">
                    <a:solidFill>
                      <a:prstClr val="black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65" name="Freeform 144">
                  <a:extLst>
                    <a:ext uri="{FF2B5EF4-FFF2-40B4-BE49-F238E27FC236}">
                      <a16:creationId xmlns:a16="http://schemas.microsoft.com/office/drawing/2014/main" id="{3840EA95-8782-C412-AF5D-2B60FAC23D2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375401" y="5967413"/>
                  <a:ext cx="100013" cy="96838"/>
                </a:xfrm>
                <a:custGeom>
                  <a:avLst/>
                  <a:gdLst>
                    <a:gd name="T0" fmla="*/ 17 w 34"/>
                    <a:gd name="T1" fmla="*/ 33 h 33"/>
                    <a:gd name="T2" fmla="*/ 0 w 34"/>
                    <a:gd name="T3" fmla="*/ 16 h 33"/>
                    <a:gd name="T4" fmla="*/ 17 w 34"/>
                    <a:gd name="T5" fmla="*/ 0 h 33"/>
                    <a:gd name="T6" fmla="*/ 34 w 34"/>
                    <a:gd name="T7" fmla="*/ 16 h 33"/>
                    <a:gd name="T8" fmla="*/ 17 w 34"/>
                    <a:gd name="T9" fmla="*/ 33 h 33"/>
                    <a:gd name="T10" fmla="*/ 17 w 34"/>
                    <a:gd name="T11" fmla="*/ 12 h 33"/>
                    <a:gd name="T12" fmla="*/ 12 w 34"/>
                    <a:gd name="T13" fmla="*/ 16 h 33"/>
                    <a:gd name="T14" fmla="*/ 17 w 34"/>
                    <a:gd name="T15" fmla="*/ 21 h 33"/>
                    <a:gd name="T16" fmla="*/ 22 w 34"/>
                    <a:gd name="T17" fmla="*/ 16 h 33"/>
                    <a:gd name="T18" fmla="*/ 17 w 34"/>
                    <a:gd name="T19" fmla="*/ 12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4" h="33">
                      <a:moveTo>
                        <a:pt x="17" y="33"/>
                      </a:moveTo>
                      <a:cubicBezTo>
                        <a:pt x="7" y="33"/>
                        <a:pt x="0" y="26"/>
                        <a:pt x="0" y="16"/>
                      </a:cubicBezTo>
                      <a:cubicBezTo>
                        <a:pt x="0" y="7"/>
                        <a:pt x="7" y="0"/>
                        <a:pt x="17" y="0"/>
                      </a:cubicBezTo>
                      <a:cubicBezTo>
                        <a:pt x="26" y="0"/>
                        <a:pt x="34" y="7"/>
                        <a:pt x="34" y="16"/>
                      </a:cubicBezTo>
                      <a:cubicBezTo>
                        <a:pt x="34" y="26"/>
                        <a:pt x="26" y="33"/>
                        <a:pt x="17" y="33"/>
                      </a:cubicBezTo>
                      <a:close/>
                      <a:moveTo>
                        <a:pt x="17" y="12"/>
                      </a:moveTo>
                      <a:cubicBezTo>
                        <a:pt x="14" y="12"/>
                        <a:pt x="12" y="14"/>
                        <a:pt x="12" y="16"/>
                      </a:cubicBezTo>
                      <a:cubicBezTo>
                        <a:pt x="12" y="19"/>
                        <a:pt x="14" y="21"/>
                        <a:pt x="17" y="21"/>
                      </a:cubicBezTo>
                      <a:cubicBezTo>
                        <a:pt x="19" y="21"/>
                        <a:pt x="22" y="19"/>
                        <a:pt x="22" y="16"/>
                      </a:cubicBezTo>
                      <a:cubicBezTo>
                        <a:pt x="22" y="14"/>
                        <a:pt x="19" y="12"/>
                        <a:pt x="17" y="12"/>
                      </a:cubicBez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</p:spPr>
              <p:txBody>
                <a:bodyPr vert="horz" wrap="square" lIns="89533" tIns="44766" rIns="89533" bIns="4476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5483"/>
                  <a:endParaRPr lang="en-US" sz="1900" dirty="0">
                    <a:solidFill>
                      <a:prstClr val="black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66" name="Freeform 145">
                  <a:extLst>
                    <a:ext uri="{FF2B5EF4-FFF2-40B4-BE49-F238E27FC236}">
                      <a16:creationId xmlns:a16="http://schemas.microsoft.com/office/drawing/2014/main" id="{AC07E0B5-7183-7049-7B61-BC6A5A24FBA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375401" y="6091238"/>
                  <a:ext cx="100013" cy="98425"/>
                </a:xfrm>
                <a:custGeom>
                  <a:avLst/>
                  <a:gdLst>
                    <a:gd name="T0" fmla="*/ 17 w 34"/>
                    <a:gd name="T1" fmla="*/ 34 h 34"/>
                    <a:gd name="T2" fmla="*/ 0 w 34"/>
                    <a:gd name="T3" fmla="*/ 17 h 34"/>
                    <a:gd name="T4" fmla="*/ 17 w 34"/>
                    <a:gd name="T5" fmla="*/ 0 h 34"/>
                    <a:gd name="T6" fmla="*/ 34 w 34"/>
                    <a:gd name="T7" fmla="*/ 17 h 34"/>
                    <a:gd name="T8" fmla="*/ 17 w 34"/>
                    <a:gd name="T9" fmla="*/ 34 h 34"/>
                    <a:gd name="T10" fmla="*/ 17 w 34"/>
                    <a:gd name="T11" fmla="*/ 12 h 34"/>
                    <a:gd name="T12" fmla="*/ 12 w 34"/>
                    <a:gd name="T13" fmla="*/ 17 h 34"/>
                    <a:gd name="T14" fmla="*/ 17 w 34"/>
                    <a:gd name="T15" fmla="*/ 22 h 34"/>
                    <a:gd name="T16" fmla="*/ 22 w 34"/>
                    <a:gd name="T17" fmla="*/ 17 h 34"/>
                    <a:gd name="T18" fmla="*/ 17 w 34"/>
                    <a:gd name="T19" fmla="*/ 12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4" h="34">
                      <a:moveTo>
                        <a:pt x="17" y="34"/>
                      </a:moveTo>
                      <a:cubicBezTo>
                        <a:pt x="7" y="34"/>
                        <a:pt x="0" y="27"/>
                        <a:pt x="0" y="17"/>
                      </a:cubicBezTo>
                      <a:cubicBezTo>
                        <a:pt x="0" y="8"/>
                        <a:pt x="7" y="0"/>
                        <a:pt x="17" y="0"/>
                      </a:cubicBezTo>
                      <a:cubicBezTo>
                        <a:pt x="26" y="0"/>
                        <a:pt x="34" y="8"/>
                        <a:pt x="34" y="17"/>
                      </a:cubicBezTo>
                      <a:cubicBezTo>
                        <a:pt x="34" y="27"/>
                        <a:pt x="26" y="34"/>
                        <a:pt x="17" y="34"/>
                      </a:cubicBezTo>
                      <a:close/>
                      <a:moveTo>
                        <a:pt x="17" y="12"/>
                      </a:moveTo>
                      <a:cubicBezTo>
                        <a:pt x="14" y="12"/>
                        <a:pt x="12" y="15"/>
                        <a:pt x="12" y="17"/>
                      </a:cubicBezTo>
                      <a:cubicBezTo>
                        <a:pt x="12" y="20"/>
                        <a:pt x="14" y="22"/>
                        <a:pt x="17" y="22"/>
                      </a:cubicBezTo>
                      <a:cubicBezTo>
                        <a:pt x="19" y="22"/>
                        <a:pt x="22" y="20"/>
                        <a:pt x="22" y="17"/>
                      </a:cubicBezTo>
                      <a:cubicBezTo>
                        <a:pt x="22" y="15"/>
                        <a:pt x="19" y="12"/>
                        <a:pt x="17" y="12"/>
                      </a:cubicBez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</p:spPr>
              <p:txBody>
                <a:bodyPr vert="horz" wrap="square" lIns="89533" tIns="44766" rIns="89533" bIns="4476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5483"/>
                  <a:endParaRPr lang="en-US" sz="1900" dirty="0">
                    <a:solidFill>
                      <a:prstClr val="black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67" name="Freeform 146">
                  <a:extLst>
                    <a:ext uri="{FF2B5EF4-FFF2-40B4-BE49-F238E27FC236}">
                      <a16:creationId xmlns:a16="http://schemas.microsoft.com/office/drawing/2014/main" id="{7875E769-0483-00B0-A9D5-4CC62A924E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40488" y="5872163"/>
                  <a:ext cx="93663" cy="34925"/>
                </a:xfrm>
                <a:custGeom>
                  <a:avLst/>
                  <a:gdLst>
                    <a:gd name="T0" fmla="*/ 26 w 32"/>
                    <a:gd name="T1" fmla="*/ 12 h 12"/>
                    <a:gd name="T2" fmla="*/ 6 w 32"/>
                    <a:gd name="T3" fmla="*/ 12 h 12"/>
                    <a:gd name="T4" fmla="*/ 0 w 32"/>
                    <a:gd name="T5" fmla="*/ 6 h 12"/>
                    <a:gd name="T6" fmla="*/ 6 w 32"/>
                    <a:gd name="T7" fmla="*/ 0 h 12"/>
                    <a:gd name="T8" fmla="*/ 26 w 32"/>
                    <a:gd name="T9" fmla="*/ 0 h 12"/>
                    <a:gd name="T10" fmla="*/ 32 w 32"/>
                    <a:gd name="T11" fmla="*/ 6 h 12"/>
                    <a:gd name="T12" fmla="*/ 26 w 32"/>
                    <a:gd name="T13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2" h="12">
                      <a:moveTo>
                        <a:pt x="26" y="12"/>
                      </a:move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2" y="12"/>
                        <a:pt x="0" y="10"/>
                        <a:pt x="0" y="6"/>
                      </a:cubicBezTo>
                      <a:cubicBezTo>
                        <a:pt x="0" y="3"/>
                        <a:pt x="2" y="0"/>
                        <a:pt x="6" y="0"/>
                      </a:cubicBezTo>
                      <a:cubicBezTo>
                        <a:pt x="26" y="0"/>
                        <a:pt x="26" y="0"/>
                        <a:pt x="26" y="0"/>
                      </a:cubicBezTo>
                      <a:cubicBezTo>
                        <a:pt x="29" y="0"/>
                        <a:pt x="32" y="3"/>
                        <a:pt x="32" y="6"/>
                      </a:cubicBezTo>
                      <a:cubicBezTo>
                        <a:pt x="32" y="10"/>
                        <a:pt x="29" y="12"/>
                        <a:pt x="26" y="12"/>
                      </a:cubicBez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</p:spPr>
              <p:txBody>
                <a:bodyPr vert="horz" wrap="square" lIns="89533" tIns="44766" rIns="89533" bIns="4476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5483"/>
                  <a:endParaRPr lang="en-US" sz="1900" dirty="0">
                    <a:solidFill>
                      <a:prstClr val="black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68" name="Freeform 147">
                  <a:extLst>
                    <a:ext uri="{FF2B5EF4-FFF2-40B4-BE49-F238E27FC236}">
                      <a16:creationId xmlns:a16="http://schemas.microsoft.com/office/drawing/2014/main" id="{98AF7B12-02CF-19D0-F634-B4FF0BF2A6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40488" y="6000750"/>
                  <a:ext cx="93663" cy="34925"/>
                </a:xfrm>
                <a:custGeom>
                  <a:avLst/>
                  <a:gdLst>
                    <a:gd name="T0" fmla="*/ 26 w 32"/>
                    <a:gd name="T1" fmla="*/ 12 h 12"/>
                    <a:gd name="T2" fmla="*/ 6 w 32"/>
                    <a:gd name="T3" fmla="*/ 12 h 12"/>
                    <a:gd name="T4" fmla="*/ 0 w 32"/>
                    <a:gd name="T5" fmla="*/ 6 h 12"/>
                    <a:gd name="T6" fmla="*/ 6 w 32"/>
                    <a:gd name="T7" fmla="*/ 0 h 12"/>
                    <a:gd name="T8" fmla="*/ 26 w 32"/>
                    <a:gd name="T9" fmla="*/ 0 h 12"/>
                    <a:gd name="T10" fmla="*/ 32 w 32"/>
                    <a:gd name="T11" fmla="*/ 6 h 12"/>
                    <a:gd name="T12" fmla="*/ 26 w 32"/>
                    <a:gd name="T13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2" h="12">
                      <a:moveTo>
                        <a:pt x="26" y="12"/>
                      </a:move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2" y="12"/>
                        <a:pt x="0" y="9"/>
                        <a:pt x="0" y="6"/>
                      </a:cubicBezTo>
                      <a:cubicBezTo>
                        <a:pt x="0" y="2"/>
                        <a:pt x="2" y="0"/>
                        <a:pt x="6" y="0"/>
                      </a:cubicBezTo>
                      <a:cubicBezTo>
                        <a:pt x="26" y="0"/>
                        <a:pt x="26" y="0"/>
                        <a:pt x="26" y="0"/>
                      </a:cubicBezTo>
                      <a:cubicBezTo>
                        <a:pt x="29" y="0"/>
                        <a:pt x="32" y="2"/>
                        <a:pt x="32" y="6"/>
                      </a:cubicBezTo>
                      <a:cubicBezTo>
                        <a:pt x="32" y="9"/>
                        <a:pt x="29" y="12"/>
                        <a:pt x="26" y="12"/>
                      </a:cubicBez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</p:spPr>
              <p:txBody>
                <a:bodyPr vert="horz" wrap="square" lIns="89533" tIns="44766" rIns="89533" bIns="4476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5483"/>
                  <a:endParaRPr lang="en-US" sz="1900" dirty="0">
                    <a:solidFill>
                      <a:prstClr val="black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69" name="Freeform 148">
                  <a:extLst>
                    <a:ext uri="{FF2B5EF4-FFF2-40B4-BE49-F238E27FC236}">
                      <a16:creationId xmlns:a16="http://schemas.microsoft.com/office/drawing/2014/main" id="{2BCBD11E-BB62-FB9D-F20B-639FB8B7A7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40488" y="6122988"/>
                  <a:ext cx="93663" cy="34925"/>
                </a:xfrm>
                <a:custGeom>
                  <a:avLst/>
                  <a:gdLst>
                    <a:gd name="T0" fmla="*/ 26 w 32"/>
                    <a:gd name="T1" fmla="*/ 12 h 12"/>
                    <a:gd name="T2" fmla="*/ 6 w 32"/>
                    <a:gd name="T3" fmla="*/ 12 h 12"/>
                    <a:gd name="T4" fmla="*/ 0 w 32"/>
                    <a:gd name="T5" fmla="*/ 6 h 12"/>
                    <a:gd name="T6" fmla="*/ 6 w 32"/>
                    <a:gd name="T7" fmla="*/ 0 h 12"/>
                    <a:gd name="T8" fmla="*/ 26 w 32"/>
                    <a:gd name="T9" fmla="*/ 0 h 12"/>
                    <a:gd name="T10" fmla="*/ 32 w 32"/>
                    <a:gd name="T11" fmla="*/ 6 h 12"/>
                    <a:gd name="T12" fmla="*/ 26 w 32"/>
                    <a:gd name="T13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2" h="12">
                      <a:moveTo>
                        <a:pt x="26" y="12"/>
                      </a:move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2" y="12"/>
                        <a:pt x="0" y="10"/>
                        <a:pt x="0" y="6"/>
                      </a:cubicBezTo>
                      <a:cubicBezTo>
                        <a:pt x="0" y="3"/>
                        <a:pt x="2" y="0"/>
                        <a:pt x="6" y="0"/>
                      </a:cubicBezTo>
                      <a:cubicBezTo>
                        <a:pt x="26" y="0"/>
                        <a:pt x="26" y="0"/>
                        <a:pt x="26" y="0"/>
                      </a:cubicBezTo>
                      <a:cubicBezTo>
                        <a:pt x="29" y="0"/>
                        <a:pt x="32" y="3"/>
                        <a:pt x="32" y="6"/>
                      </a:cubicBezTo>
                      <a:cubicBezTo>
                        <a:pt x="32" y="10"/>
                        <a:pt x="29" y="12"/>
                        <a:pt x="26" y="12"/>
                      </a:cubicBez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</p:spPr>
              <p:txBody>
                <a:bodyPr vert="horz" wrap="square" lIns="89533" tIns="44766" rIns="89533" bIns="4476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5483"/>
                  <a:endParaRPr lang="en-US" sz="1900" dirty="0">
                    <a:solidFill>
                      <a:prstClr val="black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70" name="Freeform 149">
                  <a:extLst>
                    <a:ext uri="{FF2B5EF4-FFF2-40B4-BE49-F238E27FC236}">
                      <a16:creationId xmlns:a16="http://schemas.microsoft.com/office/drawing/2014/main" id="{CCE1495F-461C-01F9-075F-A3C5A75B6AF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927851" y="6091238"/>
                  <a:ext cx="100013" cy="98425"/>
                </a:xfrm>
                <a:custGeom>
                  <a:avLst/>
                  <a:gdLst>
                    <a:gd name="T0" fmla="*/ 17 w 34"/>
                    <a:gd name="T1" fmla="*/ 34 h 34"/>
                    <a:gd name="T2" fmla="*/ 0 w 34"/>
                    <a:gd name="T3" fmla="*/ 17 h 34"/>
                    <a:gd name="T4" fmla="*/ 17 w 34"/>
                    <a:gd name="T5" fmla="*/ 0 h 34"/>
                    <a:gd name="T6" fmla="*/ 34 w 34"/>
                    <a:gd name="T7" fmla="*/ 17 h 34"/>
                    <a:gd name="T8" fmla="*/ 17 w 34"/>
                    <a:gd name="T9" fmla="*/ 34 h 34"/>
                    <a:gd name="T10" fmla="*/ 17 w 34"/>
                    <a:gd name="T11" fmla="*/ 12 h 34"/>
                    <a:gd name="T12" fmla="*/ 12 w 34"/>
                    <a:gd name="T13" fmla="*/ 17 h 34"/>
                    <a:gd name="T14" fmla="*/ 17 w 34"/>
                    <a:gd name="T15" fmla="*/ 22 h 34"/>
                    <a:gd name="T16" fmla="*/ 22 w 34"/>
                    <a:gd name="T17" fmla="*/ 17 h 34"/>
                    <a:gd name="T18" fmla="*/ 17 w 34"/>
                    <a:gd name="T19" fmla="*/ 12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4" h="34">
                      <a:moveTo>
                        <a:pt x="17" y="34"/>
                      </a:moveTo>
                      <a:cubicBezTo>
                        <a:pt x="8" y="34"/>
                        <a:pt x="0" y="27"/>
                        <a:pt x="0" y="17"/>
                      </a:cubicBezTo>
                      <a:cubicBezTo>
                        <a:pt x="0" y="8"/>
                        <a:pt x="8" y="0"/>
                        <a:pt x="17" y="0"/>
                      </a:cubicBezTo>
                      <a:cubicBezTo>
                        <a:pt x="26" y="0"/>
                        <a:pt x="34" y="8"/>
                        <a:pt x="34" y="17"/>
                      </a:cubicBezTo>
                      <a:cubicBezTo>
                        <a:pt x="34" y="27"/>
                        <a:pt x="26" y="34"/>
                        <a:pt x="17" y="34"/>
                      </a:cubicBezTo>
                      <a:close/>
                      <a:moveTo>
                        <a:pt x="17" y="12"/>
                      </a:moveTo>
                      <a:cubicBezTo>
                        <a:pt x="14" y="12"/>
                        <a:pt x="12" y="15"/>
                        <a:pt x="12" y="17"/>
                      </a:cubicBezTo>
                      <a:cubicBezTo>
                        <a:pt x="12" y="20"/>
                        <a:pt x="14" y="22"/>
                        <a:pt x="17" y="22"/>
                      </a:cubicBezTo>
                      <a:cubicBezTo>
                        <a:pt x="19" y="22"/>
                        <a:pt x="22" y="20"/>
                        <a:pt x="22" y="17"/>
                      </a:cubicBezTo>
                      <a:cubicBezTo>
                        <a:pt x="22" y="15"/>
                        <a:pt x="19" y="12"/>
                        <a:pt x="17" y="12"/>
                      </a:cubicBez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</p:spPr>
              <p:txBody>
                <a:bodyPr vert="horz" wrap="square" lIns="89533" tIns="44766" rIns="89533" bIns="4476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5483"/>
                  <a:endParaRPr lang="en-US" sz="1900" dirty="0">
                    <a:solidFill>
                      <a:prstClr val="black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71" name="Freeform 150">
                  <a:extLst>
                    <a:ext uri="{FF2B5EF4-FFF2-40B4-BE49-F238E27FC236}">
                      <a16:creationId xmlns:a16="http://schemas.microsoft.com/office/drawing/2014/main" id="{7563B13D-7F05-2551-021B-B5599F65480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927851" y="5967413"/>
                  <a:ext cx="100013" cy="96838"/>
                </a:xfrm>
                <a:custGeom>
                  <a:avLst/>
                  <a:gdLst>
                    <a:gd name="T0" fmla="*/ 17 w 34"/>
                    <a:gd name="T1" fmla="*/ 33 h 33"/>
                    <a:gd name="T2" fmla="*/ 0 w 34"/>
                    <a:gd name="T3" fmla="*/ 16 h 33"/>
                    <a:gd name="T4" fmla="*/ 17 w 34"/>
                    <a:gd name="T5" fmla="*/ 0 h 33"/>
                    <a:gd name="T6" fmla="*/ 34 w 34"/>
                    <a:gd name="T7" fmla="*/ 16 h 33"/>
                    <a:gd name="T8" fmla="*/ 17 w 34"/>
                    <a:gd name="T9" fmla="*/ 33 h 33"/>
                    <a:gd name="T10" fmla="*/ 17 w 34"/>
                    <a:gd name="T11" fmla="*/ 12 h 33"/>
                    <a:gd name="T12" fmla="*/ 12 w 34"/>
                    <a:gd name="T13" fmla="*/ 16 h 33"/>
                    <a:gd name="T14" fmla="*/ 17 w 34"/>
                    <a:gd name="T15" fmla="*/ 21 h 33"/>
                    <a:gd name="T16" fmla="*/ 22 w 34"/>
                    <a:gd name="T17" fmla="*/ 16 h 33"/>
                    <a:gd name="T18" fmla="*/ 17 w 34"/>
                    <a:gd name="T19" fmla="*/ 12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4" h="33">
                      <a:moveTo>
                        <a:pt x="17" y="33"/>
                      </a:moveTo>
                      <a:cubicBezTo>
                        <a:pt x="8" y="33"/>
                        <a:pt x="0" y="26"/>
                        <a:pt x="0" y="16"/>
                      </a:cubicBezTo>
                      <a:cubicBezTo>
                        <a:pt x="0" y="7"/>
                        <a:pt x="8" y="0"/>
                        <a:pt x="17" y="0"/>
                      </a:cubicBezTo>
                      <a:cubicBezTo>
                        <a:pt x="26" y="0"/>
                        <a:pt x="34" y="7"/>
                        <a:pt x="34" y="16"/>
                      </a:cubicBezTo>
                      <a:cubicBezTo>
                        <a:pt x="34" y="26"/>
                        <a:pt x="26" y="33"/>
                        <a:pt x="17" y="33"/>
                      </a:cubicBezTo>
                      <a:close/>
                      <a:moveTo>
                        <a:pt x="17" y="12"/>
                      </a:moveTo>
                      <a:cubicBezTo>
                        <a:pt x="14" y="12"/>
                        <a:pt x="12" y="14"/>
                        <a:pt x="12" y="16"/>
                      </a:cubicBezTo>
                      <a:cubicBezTo>
                        <a:pt x="12" y="19"/>
                        <a:pt x="14" y="21"/>
                        <a:pt x="17" y="21"/>
                      </a:cubicBezTo>
                      <a:cubicBezTo>
                        <a:pt x="19" y="21"/>
                        <a:pt x="22" y="19"/>
                        <a:pt x="22" y="16"/>
                      </a:cubicBezTo>
                      <a:cubicBezTo>
                        <a:pt x="22" y="14"/>
                        <a:pt x="19" y="12"/>
                        <a:pt x="17" y="12"/>
                      </a:cubicBez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</p:spPr>
              <p:txBody>
                <a:bodyPr vert="horz" wrap="square" lIns="89533" tIns="44766" rIns="89533" bIns="4476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5483"/>
                  <a:endParaRPr lang="en-US" sz="1900" dirty="0">
                    <a:solidFill>
                      <a:prstClr val="black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72" name="Freeform 151">
                  <a:extLst>
                    <a:ext uri="{FF2B5EF4-FFF2-40B4-BE49-F238E27FC236}">
                      <a16:creationId xmlns:a16="http://schemas.microsoft.com/office/drawing/2014/main" id="{F6C0DC5A-4373-3A26-8A33-2C43FB0AD03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927851" y="5842000"/>
                  <a:ext cx="100013" cy="96838"/>
                </a:xfrm>
                <a:custGeom>
                  <a:avLst/>
                  <a:gdLst>
                    <a:gd name="T0" fmla="*/ 17 w 34"/>
                    <a:gd name="T1" fmla="*/ 33 h 33"/>
                    <a:gd name="T2" fmla="*/ 0 w 34"/>
                    <a:gd name="T3" fmla="*/ 16 h 33"/>
                    <a:gd name="T4" fmla="*/ 17 w 34"/>
                    <a:gd name="T5" fmla="*/ 0 h 33"/>
                    <a:gd name="T6" fmla="*/ 34 w 34"/>
                    <a:gd name="T7" fmla="*/ 16 h 33"/>
                    <a:gd name="T8" fmla="*/ 17 w 34"/>
                    <a:gd name="T9" fmla="*/ 33 h 33"/>
                    <a:gd name="T10" fmla="*/ 17 w 34"/>
                    <a:gd name="T11" fmla="*/ 12 h 33"/>
                    <a:gd name="T12" fmla="*/ 12 w 34"/>
                    <a:gd name="T13" fmla="*/ 16 h 33"/>
                    <a:gd name="T14" fmla="*/ 17 w 34"/>
                    <a:gd name="T15" fmla="*/ 21 h 33"/>
                    <a:gd name="T16" fmla="*/ 22 w 34"/>
                    <a:gd name="T17" fmla="*/ 16 h 33"/>
                    <a:gd name="T18" fmla="*/ 17 w 34"/>
                    <a:gd name="T19" fmla="*/ 12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4" h="33">
                      <a:moveTo>
                        <a:pt x="17" y="33"/>
                      </a:moveTo>
                      <a:cubicBezTo>
                        <a:pt x="8" y="33"/>
                        <a:pt x="0" y="26"/>
                        <a:pt x="0" y="16"/>
                      </a:cubicBezTo>
                      <a:cubicBezTo>
                        <a:pt x="0" y="7"/>
                        <a:pt x="8" y="0"/>
                        <a:pt x="17" y="0"/>
                      </a:cubicBezTo>
                      <a:cubicBezTo>
                        <a:pt x="26" y="0"/>
                        <a:pt x="34" y="7"/>
                        <a:pt x="34" y="16"/>
                      </a:cubicBezTo>
                      <a:cubicBezTo>
                        <a:pt x="34" y="26"/>
                        <a:pt x="26" y="33"/>
                        <a:pt x="17" y="33"/>
                      </a:cubicBezTo>
                      <a:close/>
                      <a:moveTo>
                        <a:pt x="17" y="12"/>
                      </a:moveTo>
                      <a:cubicBezTo>
                        <a:pt x="14" y="12"/>
                        <a:pt x="12" y="14"/>
                        <a:pt x="12" y="16"/>
                      </a:cubicBezTo>
                      <a:cubicBezTo>
                        <a:pt x="12" y="19"/>
                        <a:pt x="14" y="21"/>
                        <a:pt x="17" y="21"/>
                      </a:cubicBezTo>
                      <a:cubicBezTo>
                        <a:pt x="19" y="21"/>
                        <a:pt x="22" y="19"/>
                        <a:pt x="22" y="16"/>
                      </a:cubicBezTo>
                      <a:cubicBezTo>
                        <a:pt x="22" y="14"/>
                        <a:pt x="19" y="12"/>
                        <a:pt x="17" y="12"/>
                      </a:cubicBez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</p:spPr>
              <p:txBody>
                <a:bodyPr vert="horz" wrap="square" lIns="89533" tIns="44766" rIns="89533" bIns="4476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5483"/>
                  <a:endParaRPr lang="en-US" sz="1900" dirty="0">
                    <a:solidFill>
                      <a:prstClr val="black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73" name="Freeform 152">
                  <a:extLst>
                    <a:ext uri="{FF2B5EF4-FFF2-40B4-BE49-F238E27FC236}">
                      <a16:creationId xmlns:a16="http://schemas.microsoft.com/office/drawing/2014/main" id="{839AFA66-7D55-0027-43BC-46FC7A1015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70701" y="6122988"/>
                  <a:ext cx="92075" cy="34925"/>
                </a:xfrm>
                <a:custGeom>
                  <a:avLst/>
                  <a:gdLst>
                    <a:gd name="T0" fmla="*/ 26 w 32"/>
                    <a:gd name="T1" fmla="*/ 12 h 12"/>
                    <a:gd name="T2" fmla="*/ 6 w 32"/>
                    <a:gd name="T3" fmla="*/ 12 h 12"/>
                    <a:gd name="T4" fmla="*/ 0 w 32"/>
                    <a:gd name="T5" fmla="*/ 6 h 12"/>
                    <a:gd name="T6" fmla="*/ 6 w 32"/>
                    <a:gd name="T7" fmla="*/ 0 h 12"/>
                    <a:gd name="T8" fmla="*/ 26 w 32"/>
                    <a:gd name="T9" fmla="*/ 0 h 12"/>
                    <a:gd name="T10" fmla="*/ 32 w 32"/>
                    <a:gd name="T11" fmla="*/ 6 h 12"/>
                    <a:gd name="T12" fmla="*/ 26 w 32"/>
                    <a:gd name="T13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2" h="12">
                      <a:moveTo>
                        <a:pt x="26" y="12"/>
                      </a:move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3" y="12"/>
                        <a:pt x="0" y="10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26" y="0"/>
                        <a:pt x="26" y="0"/>
                        <a:pt x="26" y="0"/>
                      </a:cubicBezTo>
                      <a:cubicBezTo>
                        <a:pt x="29" y="0"/>
                        <a:pt x="32" y="3"/>
                        <a:pt x="32" y="6"/>
                      </a:cubicBezTo>
                      <a:cubicBezTo>
                        <a:pt x="32" y="10"/>
                        <a:pt x="29" y="12"/>
                        <a:pt x="26" y="12"/>
                      </a:cubicBez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</p:spPr>
              <p:txBody>
                <a:bodyPr vert="horz" wrap="square" lIns="89533" tIns="44766" rIns="89533" bIns="4476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5483"/>
                  <a:endParaRPr lang="en-US" sz="1900" dirty="0">
                    <a:solidFill>
                      <a:prstClr val="black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74" name="Freeform 153">
                  <a:extLst>
                    <a:ext uri="{FF2B5EF4-FFF2-40B4-BE49-F238E27FC236}">
                      <a16:creationId xmlns:a16="http://schemas.microsoft.com/office/drawing/2014/main" id="{EC948B47-9BB5-FAE7-D16F-86D3ECA85B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70701" y="5997575"/>
                  <a:ext cx="92075" cy="34925"/>
                </a:xfrm>
                <a:custGeom>
                  <a:avLst/>
                  <a:gdLst>
                    <a:gd name="T0" fmla="*/ 26 w 32"/>
                    <a:gd name="T1" fmla="*/ 12 h 12"/>
                    <a:gd name="T2" fmla="*/ 6 w 32"/>
                    <a:gd name="T3" fmla="*/ 12 h 12"/>
                    <a:gd name="T4" fmla="*/ 0 w 32"/>
                    <a:gd name="T5" fmla="*/ 6 h 12"/>
                    <a:gd name="T6" fmla="*/ 6 w 32"/>
                    <a:gd name="T7" fmla="*/ 0 h 12"/>
                    <a:gd name="T8" fmla="*/ 26 w 32"/>
                    <a:gd name="T9" fmla="*/ 0 h 12"/>
                    <a:gd name="T10" fmla="*/ 32 w 32"/>
                    <a:gd name="T11" fmla="*/ 6 h 12"/>
                    <a:gd name="T12" fmla="*/ 26 w 32"/>
                    <a:gd name="T13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2" h="12">
                      <a:moveTo>
                        <a:pt x="26" y="12"/>
                      </a:move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3" y="12"/>
                        <a:pt x="0" y="9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26" y="0"/>
                        <a:pt x="26" y="0"/>
                        <a:pt x="26" y="0"/>
                      </a:cubicBezTo>
                      <a:cubicBezTo>
                        <a:pt x="29" y="0"/>
                        <a:pt x="32" y="3"/>
                        <a:pt x="32" y="6"/>
                      </a:cubicBezTo>
                      <a:cubicBezTo>
                        <a:pt x="32" y="9"/>
                        <a:pt x="29" y="12"/>
                        <a:pt x="26" y="12"/>
                      </a:cubicBez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</p:spPr>
              <p:txBody>
                <a:bodyPr vert="horz" wrap="square" lIns="89533" tIns="44766" rIns="89533" bIns="4476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5483"/>
                  <a:endParaRPr lang="en-US" sz="1900" dirty="0">
                    <a:solidFill>
                      <a:prstClr val="black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75" name="Freeform 154">
                  <a:extLst>
                    <a:ext uri="{FF2B5EF4-FFF2-40B4-BE49-F238E27FC236}">
                      <a16:creationId xmlns:a16="http://schemas.microsoft.com/office/drawing/2014/main" id="{D9BA9EA4-F2A2-D739-9943-CE9D46E784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70701" y="5872163"/>
                  <a:ext cx="92075" cy="34925"/>
                </a:xfrm>
                <a:custGeom>
                  <a:avLst/>
                  <a:gdLst>
                    <a:gd name="T0" fmla="*/ 26 w 32"/>
                    <a:gd name="T1" fmla="*/ 12 h 12"/>
                    <a:gd name="T2" fmla="*/ 6 w 32"/>
                    <a:gd name="T3" fmla="*/ 12 h 12"/>
                    <a:gd name="T4" fmla="*/ 0 w 32"/>
                    <a:gd name="T5" fmla="*/ 6 h 12"/>
                    <a:gd name="T6" fmla="*/ 6 w 32"/>
                    <a:gd name="T7" fmla="*/ 0 h 12"/>
                    <a:gd name="T8" fmla="*/ 26 w 32"/>
                    <a:gd name="T9" fmla="*/ 0 h 12"/>
                    <a:gd name="T10" fmla="*/ 32 w 32"/>
                    <a:gd name="T11" fmla="*/ 6 h 12"/>
                    <a:gd name="T12" fmla="*/ 26 w 32"/>
                    <a:gd name="T13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2" h="12">
                      <a:moveTo>
                        <a:pt x="26" y="12"/>
                      </a:move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3" y="12"/>
                        <a:pt x="0" y="10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26" y="0"/>
                        <a:pt x="26" y="0"/>
                        <a:pt x="26" y="0"/>
                      </a:cubicBezTo>
                      <a:cubicBezTo>
                        <a:pt x="29" y="0"/>
                        <a:pt x="32" y="3"/>
                        <a:pt x="32" y="6"/>
                      </a:cubicBezTo>
                      <a:cubicBezTo>
                        <a:pt x="32" y="10"/>
                        <a:pt x="29" y="12"/>
                        <a:pt x="26" y="12"/>
                      </a:cubicBez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</p:spPr>
              <p:txBody>
                <a:bodyPr vert="horz" wrap="square" lIns="89533" tIns="44766" rIns="89533" bIns="4476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5483"/>
                  <a:endParaRPr lang="en-US" sz="1900" dirty="0">
                    <a:solidFill>
                      <a:prstClr val="black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76" name="Freeform 155">
                  <a:extLst>
                    <a:ext uri="{FF2B5EF4-FFF2-40B4-BE49-F238E27FC236}">
                      <a16:creationId xmlns:a16="http://schemas.microsoft.com/office/drawing/2014/main" id="{5D10CE03-A8FA-AC03-4D16-CE78BBFFE9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03988" y="6053138"/>
                  <a:ext cx="158750" cy="153988"/>
                </a:xfrm>
                <a:custGeom>
                  <a:avLst/>
                  <a:gdLst>
                    <a:gd name="T0" fmla="*/ 7 w 54"/>
                    <a:gd name="T1" fmla="*/ 53 h 53"/>
                    <a:gd name="T2" fmla="*/ 3 w 54"/>
                    <a:gd name="T3" fmla="*/ 52 h 53"/>
                    <a:gd name="T4" fmla="*/ 3 w 54"/>
                    <a:gd name="T5" fmla="*/ 43 h 53"/>
                    <a:gd name="T6" fmla="*/ 44 w 54"/>
                    <a:gd name="T7" fmla="*/ 2 h 53"/>
                    <a:gd name="T8" fmla="*/ 52 w 54"/>
                    <a:gd name="T9" fmla="*/ 2 h 53"/>
                    <a:gd name="T10" fmla="*/ 52 w 54"/>
                    <a:gd name="T11" fmla="*/ 11 h 53"/>
                    <a:gd name="T12" fmla="*/ 11 w 54"/>
                    <a:gd name="T13" fmla="*/ 52 h 53"/>
                    <a:gd name="T14" fmla="*/ 7 w 54"/>
                    <a:gd name="T15" fmla="*/ 53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4" h="53">
                      <a:moveTo>
                        <a:pt x="7" y="53"/>
                      </a:moveTo>
                      <a:cubicBezTo>
                        <a:pt x="6" y="53"/>
                        <a:pt x="4" y="53"/>
                        <a:pt x="3" y="52"/>
                      </a:cubicBezTo>
                      <a:cubicBezTo>
                        <a:pt x="0" y="49"/>
                        <a:pt x="0" y="46"/>
                        <a:pt x="3" y="43"/>
                      </a:cubicBezTo>
                      <a:cubicBezTo>
                        <a:pt x="44" y="2"/>
                        <a:pt x="44" y="2"/>
                        <a:pt x="44" y="2"/>
                      </a:cubicBezTo>
                      <a:cubicBezTo>
                        <a:pt x="46" y="0"/>
                        <a:pt x="50" y="0"/>
                        <a:pt x="52" y="2"/>
                      </a:cubicBezTo>
                      <a:cubicBezTo>
                        <a:pt x="54" y="5"/>
                        <a:pt x="54" y="9"/>
                        <a:pt x="52" y="11"/>
                      </a:cubicBezTo>
                      <a:cubicBezTo>
                        <a:pt x="11" y="52"/>
                        <a:pt x="11" y="52"/>
                        <a:pt x="11" y="52"/>
                      </a:cubicBezTo>
                      <a:cubicBezTo>
                        <a:pt x="10" y="53"/>
                        <a:pt x="9" y="53"/>
                        <a:pt x="7" y="53"/>
                      </a:cubicBez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</p:spPr>
              <p:txBody>
                <a:bodyPr vert="horz" wrap="square" lIns="89533" tIns="44766" rIns="89533" bIns="4476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5483"/>
                  <a:endParaRPr lang="en-US" sz="1900" dirty="0">
                    <a:solidFill>
                      <a:prstClr val="black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77" name="Freeform 156">
                  <a:extLst>
                    <a:ext uri="{FF2B5EF4-FFF2-40B4-BE49-F238E27FC236}">
                      <a16:creationId xmlns:a16="http://schemas.microsoft.com/office/drawing/2014/main" id="{AE94560E-9D59-C682-AE24-A7521D9B859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618288" y="5935663"/>
                  <a:ext cx="166688" cy="163513"/>
                </a:xfrm>
                <a:custGeom>
                  <a:avLst/>
                  <a:gdLst>
                    <a:gd name="T0" fmla="*/ 40 w 57"/>
                    <a:gd name="T1" fmla="*/ 56 h 56"/>
                    <a:gd name="T2" fmla="*/ 16 w 57"/>
                    <a:gd name="T3" fmla="*/ 56 h 56"/>
                    <a:gd name="T4" fmla="*/ 0 w 57"/>
                    <a:gd name="T5" fmla="*/ 39 h 56"/>
                    <a:gd name="T6" fmla="*/ 0 w 57"/>
                    <a:gd name="T7" fmla="*/ 16 h 56"/>
                    <a:gd name="T8" fmla="*/ 16 w 57"/>
                    <a:gd name="T9" fmla="*/ 0 h 56"/>
                    <a:gd name="T10" fmla="*/ 40 w 57"/>
                    <a:gd name="T11" fmla="*/ 0 h 56"/>
                    <a:gd name="T12" fmla="*/ 57 w 57"/>
                    <a:gd name="T13" fmla="*/ 16 h 56"/>
                    <a:gd name="T14" fmla="*/ 57 w 57"/>
                    <a:gd name="T15" fmla="*/ 39 h 56"/>
                    <a:gd name="T16" fmla="*/ 40 w 57"/>
                    <a:gd name="T17" fmla="*/ 56 h 56"/>
                    <a:gd name="T18" fmla="*/ 16 w 57"/>
                    <a:gd name="T19" fmla="*/ 12 h 56"/>
                    <a:gd name="T20" fmla="*/ 12 w 57"/>
                    <a:gd name="T21" fmla="*/ 16 h 56"/>
                    <a:gd name="T22" fmla="*/ 12 w 57"/>
                    <a:gd name="T23" fmla="*/ 39 h 56"/>
                    <a:gd name="T24" fmla="*/ 16 w 57"/>
                    <a:gd name="T25" fmla="*/ 44 h 56"/>
                    <a:gd name="T26" fmla="*/ 40 w 57"/>
                    <a:gd name="T27" fmla="*/ 44 h 56"/>
                    <a:gd name="T28" fmla="*/ 45 w 57"/>
                    <a:gd name="T29" fmla="*/ 39 h 56"/>
                    <a:gd name="T30" fmla="*/ 45 w 57"/>
                    <a:gd name="T31" fmla="*/ 16 h 56"/>
                    <a:gd name="T32" fmla="*/ 40 w 57"/>
                    <a:gd name="T33" fmla="*/ 12 h 56"/>
                    <a:gd name="T34" fmla="*/ 16 w 57"/>
                    <a:gd name="T35" fmla="*/ 12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57" h="56">
                      <a:moveTo>
                        <a:pt x="40" y="56"/>
                      </a:moveTo>
                      <a:cubicBezTo>
                        <a:pt x="16" y="56"/>
                        <a:pt x="16" y="56"/>
                        <a:pt x="16" y="56"/>
                      </a:cubicBezTo>
                      <a:cubicBezTo>
                        <a:pt x="7" y="56"/>
                        <a:pt x="0" y="48"/>
                        <a:pt x="0" y="39"/>
                      </a:cubicBezTo>
                      <a:cubicBezTo>
                        <a:pt x="0" y="16"/>
                        <a:pt x="0" y="16"/>
                        <a:pt x="0" y="16"/>
                      </a:cubicBezTo>
                      <a:cubicBezTo>
                        <a:pt x="0" y="7"/>
                        <a:pt x="7" y="0"/>
                        <a:pt x="16" y="0"/>
                      </a:cubicBezTo>
                      <a:cubicBezTo>
                        <a:pt x="40" y="0"/>
                        <a:pt x="40" y="0"/>
                        <a:pt x="40" y="0"/>
                      </a:cubicBezTo>
                      <a:cubicBezTo>
                        <a:pt x="49" y="0"/>
                        <a:pt x="57" y="7"/>
                        <a:pt x="57" y="16"/>
                      </a:cubicBezTo>
                      <a:cubicBezTo>
                        <a:pt x="57" y="39"/>
                        <a:pt x="57" y="39"/>
                        <a:pt x="57" y="39"/>
                      </a:cubicBezTo>
                      <a:cubicBezTo>
                        <a:pt x="57" y="48"/>
                        <a:pt x="49" y="56"/>
                        <a:pt x="40" y="56"/>
                      </a:cubicBezTo>
                      <a:close/>
                      <a:moveTo>
                        <a:pt x="16" y="12"/>
                      </a:moveTo>
                      <a:cubicBezTo>
                        <a:pt x="14" y="12"/>
                        <a:pt x="12" y="14"/>
                        <a:pt x="12" y="16"/>
                      </a:cubicBezTo>
                      <a:cubicBezTo>
                        <a:pt x="12" y="39"/>
                        <a:pt x="12" y="39"/>
                        <a:pt x="12" y="39"/>
                      </a:cubicBezTo>
                      <a:cubicBezTo>
                        <a:pt x="12" y="42"/>
                        <a:pt x="14" y="44"/>
                        <a:pt x="16" y="44"/>
                      </a:cubicBezTo>
                      <a:cubicBezTo>
                        <a:pt x="40" y="44"/>
                        <a:pt x="40" y="44"/>
                        <a:pt x="40" y="44"/>
                      </a:cubicBezTo>
                      <a:cubicBezTo>
                        <a:pt x="43" y="44"/>
                        <a:pt x="45" y="42"/>
                        <a:pt x="45" y="39"/>
                      </a:cubicBezTo>
                      <a:cubicBezTo>
                        <a:pt x="45" y="16"/>
                        <a:pt x="45" y="16"/>
                        <a:pt x="45" y="16"/>
                      </a:cubicBezTo>
                      <a:cubicBezTo>
                        <a:pt x="45" y="14"/>
                        <a:pt x="43" y="12"/>
                        <a:pt x="40" y="12"/>
                      </a:cubicBezTo>
                      <a:lnTo>
                        <a:pt x="16" y="12"/>
                      </a:ln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</p:spPr>
              <p:txBody>
                <a:bodyPr vert="horz" wrap="square" lIns="89533" tIns="44766" rIns="89533" bIns="4476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5483"/>
                  <a:endParaRPr lang="en-US" sz="1900" dirty="0">
                    <a:solidFill>
                      <a:prstClr val="black"/>
                    </a:solidFill>
                    <a:cs typeface="Arial" pitchFamily="34" charset="0"/>
                  </a:endParaRPr>
                </a:p>
              </p:txBody>
            </p:sp>
          </p:grp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A78D92CE-BF10-262B-6A9A-2E656B6264A0}"/>
                  </a:ext>
                </a:extLst>
              </p:cNvPr>
              <p:cNvSpPr txBox="1"/>
              <p:nvPr/>
            </p:nvSpPr>
            <p:spPr>
              <a:xfrm>
                <a:off x="540993" y="2566539"/>
                <a:ext cx="1464116" cy="979225"/>
              </a:xfrm>
              <a:prstGeom prst="rect">
                <a:avLst/>
              </a:prstGeom>
              <a:noFill/>
            </p:spPr>
            <p:txBody>
              <a:bodyPr wrap="square" lIns="82003" tIns="41002" rIns="82003" bIns="41002" rtlCol="0">
                <a:spAutoFit/>
              </a:bodyPr>
              <a:lstStyle/>
              <a:p>
                <a:pPr algn="ctr"/>
                <a:r>
                  <a:rPr lang="ru-RU" sz="1200" spc="-1" dirty="0">
                    <a:solidFill>
                      <a:srgbClr val="E74D39"/>
                    </a:solidFill>
                    <a:latin typeface="Circe Bold" panose="020B0604020202020204" charset="-52"/>
                  </a:rPr>
                  <a:t>Высоко-</a:t>
                </a:r>
                <a:br>
                  <a:rPr lang="ru-RU" sz="1200" spc="-1" dirty="0">
                    <a:solidFill>
                      <a:srgbClr val="E74D39"/>
                    </a:solidFill>
                    <a:latin typeface="Circe Bold" panose="020B0604020202020204" charset="-52"/>
                  </a:rPr>
                </a:br>
                <a:r>
                  <a:rPr lang="ru-RU" sz="1200" spc="-1" dirty="0">
                    <a:solidFill>
                      <a:srgbClr val="E74D39"/>
                    </a:solidFill>
                    <a:latin typeface="Circe Bold" panose="020B0604020202020204" charset="-52"/>
                  </a:rPr>
                  <a:t>технологичное и инновационное оборудование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73AC069D-5113-2F2E-F146-57128622922C}"/>
                  </a:ext>
                </a:extLst>
              </p:cNvPr>
              <p:cNvSpPr txBox="1"/>
              <p:nvPr/>
            </p:nvSpPr>
            <p:spPr>
              <a:xfrm>
                <a:off x="3980736" y="2405627"/>
                <a:ext cx="1464116" cy="14194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82003" tIns="41002" rIns="82003" bIns="41002" rtlCol="0">
                <a:spAutoFit/>
              </a:bodyPr>
              <a:lstStyle/>
              <a:p>
                <a:pPr algn="ctr"/>
                <a:endParaRPr lang="ru-RU" sz="1200" dirty="0">
                  <a:solidFill>
                    <a:schemeClr val="bg1"/>
                  </a:solidFill>
                  <a:latin typeface="PT Sans" panose="020B0503020203020204" pitchFamily="34" charset="-52"/>
                </a:endParaRPr>
              </a:p>
              <a:p>
                <a:pPr algn="ctr"/>
                <a:r>
                  <a:rPr lang="ru-RU" sz="1200" spc="-1" dirty="0">
                    <a:solidFill>
                      <a:srgbClr val="E74D39"/>
                    </a:solidFill>
                    <a:latin typeface="Circe Bold" panose="020B0604020202020204" charset="-52"/>
                  </a:rPr>
                  <a:t>Оборудование в сфере переработки и хранения с</a:t>
                </a:r>
                <a:r>
                  <a:rPr lang="en-US" sz="1200" spc="-1" dirty="0">
                    <a:solidFill>
                      <a:srgbClr val="E74D39"/>
                    </a:solidFill>
                    <a:latin typeface="Circe Bold" panose="020B0604020202020204" charset="-52"/>
                  </a:rPr>
                  <a:t>/</a:t>
                </a:r>
                <a:r>
                  <a:rPr lang="ru-RU" sz="1200" spc="-1" dirty="0">
                    <a:solidFill>
                      <a:srgbClr val="E74D39"/>
                    </a:solidFill>
                    <a:latin typeface="Circe Bold" panose="020B0604020202020204" charset="-52"/>
                  </a:rPr>
                  <a:t>х продукции</a:t>
                </a:r>
              </a:p>
            </p:txBody>
          </p:sp>
          <p:grpSp>
            <p:nvGrpSpPr>
              <p:cNvPr id="54" name="Group 1007">
                <a:extLst>
                  <a:ext uri="{FF2B5EF4-FFF2-40B4-BE49-F238E27FC236}">
                    <a16:creationId xmlns:a16="http://schemas.microsoft.com/office/drawing/2014/main" id="{8AA4E0FD-6E39-5C2A-3CF1-11FA3775FA2E}"/>
                  </a:ext>
                </a:extLst>
              </p:cNvPr>
              <p:cNvGrpSpPr/>
              <p:nvPr/>
            </p:nvGrpSpPr>
            <p:grpSpPr>
              <a:xfrm>
                <a:off x="2824143" y="2140278"/>
                <a:ext cx="494159" cy="436129"/>
                <a:chOff x="6081713" y="3184525"/>
                <a:chExt cx="1044575" cy="1123950"/>
              </a:xfrm>
              <a:solidFill>
                <a:srgbClr val="562212"/>
              </a:solidFill>
            </p:grpSpPr>
            <p:sp>
              <p:nvSpPr>
                <p:cNvPr id="56" name="Freeform 1183">
                  <a:extLst>
                    <a:ext uri="{FF2B5EF4-FFF2-40B4-BE49-F238E27FC236}">
                      <a16:creationId xmlns:a16="http://schemas.microsoft.com/office/drawing/2014/main" id="{E0FF98EA-B663-242D-195F-8B74FFBAB2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89675" y="3530600"/>
                  <a:ext cx="196850" cy="38100"/>
                </a:xfrm>
                <a:custGeom>
                  <a:avLst/>
                  <a:gdLst>
                    <a:gd name="T0" fmla="*/ 55 w 61"/>
                    <a:gd name="T1" fmla="*/ 12 h 12"/>
                    <a:gd name="T2" fmla="*/ 6 w 61"/>
                    <a:gd name="T3" fmla="*/ 12 h 12"/>
                    <a:gd name="T4" fmla="*/ 0 w 61"/>
                    <a:gd name="T5" fmla="*/ 6 h 12"/>
                    <a:gd name="T6" fmla="*/ 6 w 61"/>
                    <a:gd name="T7" fmla="*/ 0 h 12"/>
                    <a:gd name="T8" fmla="*/ 55 w 61"/>
                    <a:gd name="T9" fmla="*/ 0 h 12"/>
                    <a:gd name="T10" fmla="*/ 61 w 61"/>
                    <a:gd name="T11" fmla="*/ 6 h 12"/>
                    <a:gd name="T12" fmla="*/ 55 w 61"/>
                    <a:gd name="T13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1" h="12">
                      <a:moveTo>
                        <a:pt x="55" y="12"/>
                      </a:move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2" y="12"/>
                        <a:pt x="0" y="10"/>
                        <a:pt x="0" y="6"/>
                      </a:cubicBezTo>
                      <a:cubicBezTo>
                        <a:pt x="0" y="3"/>
                        <a:pt x="2" y="0"/>
                        <a:pt x="6" y="0"/>
                      </a:cubicBezTo>
                      <a:cubicBezTo>
                        <a:pt x="55" y="0"/>
                        <a:pt x="55" y="0"/>
                        <a:pt x="55" y="0"/>
                      </a:cubicBezTo>
                      <a:cubicBezTo>
                        <a:pt x="58" y="0"/>
                        <a:pt x="61" y="3"/>
                        <a:pt x="61" y="6"/>
                      </a:cubicBezTo>
                      <a:cubicBezTo>
                        <a:pt x="61" y="10"/>
                        <a:pt x="58" y="12"/>
                        <a:pt x="55" y="1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89533" tIns="44766" rIns="89533" bIns="4476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5483"/>
                  <a:endParaRPr lang="en-US" sz="1900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57" name="Freeform 1184">
                  <a:extLst>
                    <a:ext uri="{FF2B5EF4-FFF2-40B4-BE49-F238E27FC236}">
                      <a16:creationId xmlns:a16="http://schemas.microsoft.com/office/drawing/2014/main" id="{0504CE28-13E3-98BC-190D-B6E012909B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1713" y="4270375"/>
                  <a:ext cx="923925" cy="38100"/>
                </a:xfrm>
                <a:custGeom>
                  <a:avLst/>
                  <a:gdLst>
                    <a:gd name="T0" fmla="*/ 280 w 286"/>
                    <a:gd name="T1" fmla="*/ 12 h 12"/>
                    <a:gd name="T2" fmla="*/ 6 w 286"/>
                    <a:gd name="T3" fmla="*/ 12 h 12"/>
                    <a:gd name="T4" fmla="*/ 0 w 286"/>
                    <a:gd name="T5" fmla="*/ 6 h 12"/>
                    <a:gd name="T6" fmla="*/ 6 w 286"/>
                    <a:gd name="T7" fmla="*/ 0 h 12"/>
                    <a:gd name="T8" fmla="*/ 280 w 286"/>
                    <a:gd name="T9" fmla="*/ 0 h 12"/>
                    <a:gd name="T10" fmla="*/ 286 w 286"/>
                    <a:gd name="T11" fmla="*/ 6 h 12"/>
                    <a:gd name="T12" fmla="*/ 280 w 286"/>
                    <a:gd name="T13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6" h="12">
                      <a:moveTo>
                        <a:pt x="280" y="12"/>
                      </a:move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3" y="12"/>
                        <a:pt x="0" y="10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280" y="0"/>
                        <a:pt x="280" y="0"/>
                        <a:pt x="280" y="0"/>
                      </a:cubicBezTo>
                      <a:cubicBezTo>
                        <a:pt x="283" y="0"/>
                        <a:pt x="286" y="3"/>
                        <a:pt x="286" y="6"/>
                      </a:cubicBezTo>
                      <a:cubicBezTo>
                        <a:pt x="286" y="10"/>
                        <a:pt x="283" y="12"/>
                        <a:pt x="280" y="1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89533" tIns="44766" rIns="89533" bIns="4476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5483"/>
                  <a:endParaRPr lang="en-US" sz="1900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58" name="Freeform 1185">
                  <a:extLst>
                    <a:ext uri="{FF2B5EF4-FFF2-40B4-BE49-F238E27FC236}">
                      <a16:creationId xmlns:a16="http://schemas.microsoft.com/office/drawing/2014/main" id="{009B0552-5845-B442-EBB2-ED7D08F6D8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65875" y="3184525"/>
                  <a:ext cx="760413" cy="314325"/>
                </a:xfrm>
                <a:custGeom>
                  <a:avLst/>
                  <a:gdLst>
                    <a:gd name="T0" fmla="*/ 6 w 235"/>
                    <a:gd name="T1" fmla="*/ 97 h 97"/>
                    <a:gd name="T2" fmla="*/ 5 w 235"/>
                    <a:gd name="T3" fmla="*/ 97 h 97"/>
                    <a:gd name="T4" fmla="*/ 0 w 235"/>
                    <a:gd name="T5" fmla="*/ 90 h 97"/>
                    <a:gd name="T6" fmla="*/ 45 w 235"/>
                    <a:gd name="T7" fmla="*/ 52 h 97"/>
                    <a:gd name="T8" fmla="*/ 68 w 235"/>
                    <a:gd name="T9" fmla="*/ 59 h 97"/>
                    <a:gd name="T10" fmla="*/ 111 w 235"/>
                    <a:gd name="T11" fmla="*/ 36 h 97"/>
                    <a:gd name="T12" fmla="*/ 132 w 235"/>
                    <a:gd name="T13" fmla="*/ 40 h 97"/>
                    <a:gd name="T14" fmla="*/ 161 w 235"/>
                    <a:gd name="T15" fmla="*/ 27 h 97"/>
                    <a:gd name="T16" fmla="*/ 198 w 235"/>
                    <a:gd name="T17" fmla="*/ 0 h 97"/>
                    <a:gd name="T18" fmla="*/ 235 w 235"/>
                    <a:gd name="T19" fmla="*/ 28 h 97"/>
                    <a:gd name="T20" fmla="*/ 230 w 235"/>
                    <a:gd name="T21" fmla="*/ 36 h 97"/>
                    <a:gd name="T22" fmla="*/ 223 w 235"/>
                    <a:gd name="T23" fmla="*/ 31 h 97"/>
                    <a:gd name="T24" fmla="*/ 198 w 235"/>
                    <a:gd name="T25" fmla="*/ 12 h 97"/>
                    <a:gd name="T26" fmla="*/ 172 w 235"/>
                    <a:gd name="T27" fmla="*/ 35 h 97"/>
                    <a:gd name="T28" fmla="*/ 169 w 235"/>
                    <a:gd name="T29" fmla="*/ 39 h 97"/>
                    <a:gd name="T30" fmla="*/ 164 w 235"/>
                    <a:gd name="T31" fmla="*/ 40 h 97"/>
                    <a:gd name="T32" fmla="*/ 158 w 235"/>
                    <a:gd name="T33" fmla="*/ 39 h 97"/>
                    <a:gd name="T34" fmla="*/ 140 w 235"/>
                    <a:gd name="T35" fmla="*/ 51 h 97"/>
                    <a:gd name="T36" fmla="*/ 136 w 235"/>
                    <a:gd name="T37" fmla="*/ 54 h 97"/>
                    <a:gd name="T38" fmla="*/ 131 w 235"/>
                    <a:gd name="T39" fmla="*/ 53 h 97"/>
                    <a:gd name="T40" fmla="*/ 111 w 235"/>
                    <a:gd name="T41" fmla="*/ 48 h 97"/>
                    <a:gd name="T42" fmla="*/ 75 w 235"/>
                    <a:gd name="T43" fmla="*/ 70 h 97"/>
                    <a:gd name="T44" fmla="*/ 71 w 235"/>
                    <a:gd name="T45" fmla="*/ 73 h 97"/>
                    <a:gd name="T46" fmla="*/ 66 w 235"/>
                    <a:gd name="T47" fmla="*/ 72 h 97"/>
                    <a:gd name="T48" fmla="*/ 45 w 235"/>
                    <a:gd name="T49" fmla="*/ 64 h 97"/>
                    <a:gd name="T50" fmla="*/ 12 w 235"/>
                    <a:gd name="T51" fmla="*/ 92 h 97"/>
                    <a:gd name="T52" fmla="*/ 6 w 235"/>
                    <a:gd name="T53" fmla="*/ 97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35" h="97">
                      <a:moveTo>
                        <a:pt x="6" y="97"/>
                      </a:moveTo>
                      <a:cubicBezTo>
                        <a:pt x="6" y="97"/>
                        <a:pt x="5" y="97"/>
                        <a:pt x="5" y="97"/>
                      </a:cubicBezTo>
                      <a:cubicBezTo>
                        <a:pt x="2" y="96"/>
                        <a:pt x="0" y="93"/>
                        <a:pt x="0" y="90"/>
                      </a:cubicBezTo>
                      <a:cubicBezTo>
                        <a:pt x="4" y="68"/>
                        <a:pt x="23" y="52"/>
                        <a:pt x="45" y="52"/>
                      </a:cubicBezTo>
                      <a:cubicBezTo>
                        <a:pt x="54" y="52"/>
                        <a:pt x="61" y="54"/>
                        <a:pt x="68" y="59"/>
                      </a:cubicBezTo>
                      <a:cubicBezTo>
                        <a:pt x="78" y="45"/>
                        <a:pt x="94" y="36"/>
                        <a:pt x="111" y="36"/>
                      </a:cubicBezTo>
                      <a:cubicBezTo>
                        <a:pt x="118" y="36"/>
                        <a:pt x="125" y="37"/>
                        <a:pt x="132" y="40"/>
                      </a:cubicBezTo>
                      <a:cubicBezTo>
                        <a:pt x="138" y="31"/>
                        <a:pt x="150" y="26"/>
                        <a:pt x="161" y="27"/>
                      </a:cubicBezTo>
                      <a:cubicBezTo>
                        <a:pt x="166" y="11"/>
                        <a:pt x="181" y="0"/>
                        <a:pt x="198" y="0"/>
                      </a:cubicBezTo>
                      <a:cubicBezTo>
                        <a:pt x="215" y="0"/>
                        <a:pt x="230" y="11"/>
                        <a:pt x="235" y="28"/>
                      </a:cubicBezTo>
                      <a:cubicBezTo>
                        <a:pt x="235" y="31"/>
                        <a:pt x="234" y="35"/>
                        <a:pt x="230" y="36"/>
                      </a:cubicBezTo>
                      <a:cubicBezTo>
                        <a:pt x="227" y="36"/>
                        <a:pt x="224" y="34"/>
                        <a:pt x="223" y="31"/>
                      </a:cubicBezTo>
                      <a:cubicBezTo>
                        <a:pt x="220" y="20"/>
                        <a:pt x="210" y="12"/>
                        <a:pt x="198" y="12"/>
                      </a:cubicBezTo>
                      <a:cubicBezTo>
                        <a:pt x="185" y="12"/>
                        <a:pt x="173" y="22"/>
                        <a:pt x="172" y="35"/>
                      </a:cubicBezTo>
                      <a:cubicBezTo>
                        <a:pt x="172" y="36"/>
                        <a:pt x="171" y="38"/>
                        <a:pt x="169" y="39"/>
                      </a:cubicBezTo>
                      <a:cubicBezTo>
                        <a:pt x="168" y="40"/>
                        <a:pt x="166" y="40"/>
                        <a:pt x="164" y="40"/>
                      </a:cubicBezTo>
                      <a:cubicBezTo>
                        <a:pt x="162" y="39"/>
                        <a:pt x="160" y="39"/>
                        <a:pt x="158" y="39"/>
                      </a:cubicBezTo>
                      <a:cubicBezTo>
                        <a:pt x="150" y="39"/>
                        <a:pt x="143" y="43"/>
                        <a:pt x="140" y="51"/>
                      </a:cubicBezTo>
                      <a:cubicBezTo>
                        <a:pt x="139" y="52"/>
                        <a:pt x="138" y="53"/>
                        <a:pt x="136" y="54"/>
                      </a:cubicBezTo>
                      <a:cubicBezTo>
                        <a:pt x="135" y="54"/>
                        <a:pt x="133" y="54"/>
                        <a:pt x="131" y="53"/>
                      </a:cubicBezTo>
                      <a:cubicBezTo>
                        <a:pt x="125" y="50"/>
                        <a:pt x="118" y="48"/>
                        <a:pt x="111" y="48"/>
                      </a:cubicBezTo>
                      <a:cubicBezTo>
                        <a:pt x="96" y="48"/>
                        <a:pt x="82" y="56"/>
                        <a:pt x="75" y="70"/>
                      </a:cubicBezTo>
                      <a:cubicBezTo>
                        <a:pt x="75" y="71"/>
                        <a:pt x="73" y="73"/>
                        <a:pt x="71" y="73"/>
                      </a:cubicBezTo>
                      <a:cubicBezTo>
                        <a:pt x="70" y="73"/>
                        <a:pt x="68" y="73"/>
                        <a:pt x="66" y="72"/>
                      </a:cubicBezTo>
                      <a:cubicBezTo>
                        <a:pt x="60" y="67"/>
                        <a:pt x="53" y="64"/>
                        <a:pt x="45" y="64"/>
                      </a:cubicBezTo>
                      <a:cubicBezTo>
                        <a:pt x="29" y="64"/>
                        <a:pt x="15" y="76"/>
                        <a:pt x="12" y="92"/>
                      </a:cubicBezTo>
                      <a:cubicBezTo>
                        <a:pt x="12" y="95"/>
                        <a:pt x="9" y="97"/>
                        <a:pt x="6" y="97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89533" tIns="44766" rIns="89533" bIns="4476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5483"/>
                  <a:endParaRPr lang="en-US" sz="1900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59" name="Freeform 1186">
                  <a:extLst>
                    <a:ext uri="{FF2B5EF4-FFF2-40B4-BE49-F238E27FC236}">
                      <a16:creationId xmlns:a16="http://schemas.microsoft.com/office/drawing/2014/main" id="{99B902C1-B971-6E73-9FCF-54D7CCBFA8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53150" y="3983038"/>
                  <a:ext cx="180975" cy="258763"/>
                </a:xfrm>
                <a:custGeom>
                  <a:avLst/>
                  <a:gdLst>
                    <a:gd name="T0" fmla="*/ 6 w 56"/>
                    <a:gd name="T1" fmla="*/ 80 h 80"/>
                    <a:gd name="T2" fmla="*/ 0 w 56"/>
                    <a:gd name="T3" fmla="*/ 74 h 80"/>
                    <a:gd name="T4" fmla="*/ 0 w 56"/>
                    <a:gd name="T5" fmla="*/ 19 h 80"/>
                    <a:gd name="T6" fmla="*/ 13 w 56"/>
                    <a:gd name="T7" fmla="*/ 0 h 80"/>
                    <a:gd name="T8" fmla="*/ 50 w 56"/>
                    <a:gd name="T9" fmla="*/ 0 h 80"/>
                    <a:gd name="T10" fmla="*/ 56 w 56"/>
                    <a:gd name="T11" fmla="*/ 6 h 80"/>
                    <a:gd name="T12" fmla="*/ 50 w 56"/>
                    <a:gd name="T13" fmla="*/ 12 h 80"/>
                    <a:gd name="T14" fmla="*/ 14 w 56"/>
                    <a:gd name="T15" fmla="*/ 12 h 80"/>
                    <a:gd name="T16" fmla="*/ 12 w 56"/>
                    <a:gd name="T17" fmla="*/ 19 h 80"/>
                    <a:gd name="T18" fmla="*/ 12 w 56"/>
                    <a:gd name="T19" fmla="*/ 74 h 80"/>
                    <a:gd name="T20" fmla="*/ 6 w 56"/>
                    <a:gd name="T21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6" h="80">
                      <a:moveTo>
                        <a:pt x="6" y="80"/>
                      </a:moveTo>
                      <a:cubicBezTo>
                        <a:pt x="3" y="80"/>
                        <a:pt x="0" y="77"/>
                        <a:pt x="0" y="74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0" y="8"/>
                        <a:pt x="6" y="0"/>
                        <a:pt x="13" y="0"/>
                      </a:cubicBezTo>
                      <a:cubicBezTo>
                        <a:pt x="50" y="0"/>
                        <a:pt x="50" y="0"/>
                        <a:pt x="50" y="0"/>
                      </a:cubicBezTo>
                      <a:cubicBezTo>
                        <a:pt x="53" y="0"/>
                        <a:pt x="56" y="3"/>
                        <a:pt x="56" y="6"/>
                      </a:cubicBezTo>
                      <a:cubicBezTo>
                        <a:pt x="56" y="9"/>
                        <a:pt x="53" y="12"/>
                        <a:pt x="50" y="12"/>
                      </a:cubicBezTo>
                      <a:cubicBezTo>
                        <a:pt x="14" y="12"/>
                        <a:pt x="14" y="12"/>
                        <a:pt x="14" y="12"/>
                      </a:cubicBezTo>
                      <a:cubicBezTo>
                        <a:pt x="13" y="13"/>
                        <a:pt x="12" y="15"/>
                        <a:pt x="12" y="19"/>
                      </a:cubicBezTo>
                      <a:cubicBezTo>
                        <a:pt x="12" y="74"/>
                        <a:pt x="12" y="74"/>
                        <a:pt x="12" y="74"/>
                      </a:cubicBezTo>
                      <a:cubicBezTo>
                        <a:pt x="12" y="77"/>
                        <a:pt x="9" y="80"/>
                        <a:pt x="6" y="80"/>
                      </a:cubicBez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</p:spPr>
              <p:txBody>
                <a:bodyPr vert="horz" wrap="square" lIns="89533" tIns="44766" rIns="89533" bIns="4476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5483"/>
                  <a:endParaRPr lang="en-US" sz="1900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60" name="Freeform 1187">
                  <a:extLst>
                    <a:ext uri="{FF2B5EF4-FFF2-40B4-BE49-F238E27FC236}">
                      <a16:creationId xmlns:a16="http://schemas.microsoft.com/office/drawing/2014/main" id="{E8B7E4DB-1242-55B7-47A0-7605E83EE9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08725" y="3586163"/>
                  <a:ext cx="147638" cy="652463"/>
                </a:xfrm>
                <a:custGeom>
                  <a:avLst/>
                  <a:gdLst>
                    <a:gd name="T0" fmla="*/ 40 w 46"/>
                    <a:gd name="T1" fmla="*/ 202 h 202"/>
                    <a:gd name="T2" fmla="*/ 34 w 46"/>
                    <a:gd name="T3" fmla="*/ 196 h 202"/>
                    <a:gd name="T4" fmla="*/ 34 w 46"/>
                    <a:gd name="T5" fmla="*/ 12 h 202"/>
                    <a:gd name="T6" fmla="*/ 12 w 46"/>
                    <a:gd name="T7" fmla="*/ 12 h 202"/>
                    <a:gd name="T8" fmla="*/ 12 w 46"/>
                    <a:gd name="T9" fmla="*/ 196 h 202"/>
                    <a:gd name="T10" fmla="*/ 6 w 46"/>
                    <a:gd name="T11" fmla="*/ 202 h 202"/>
                    <a:gd name="T12" fmla="*/ 0 w 46"/>
                    <a:gd name="T13" fmla="*/ 196 h 202"/>
                    <a:gd name="T14" fmla="*/ 0 w 46"/>
                    <a:gd name="T15" fmla="*/ 6 h 202"/>
                    <a:gd name="T16" fmla="*/ 6 w 46"/>
                    <a:gd name="T17" fmla="*/ 0 h 202"/>
                    <a:gd name="T18" fmla="*/ 40 w 46"/>
                    <a:gd name="T19" fmla="*/ 0 h 202"/>
                    <a:gd name="T20" fmla="*/ 46 w 46"/>
                    <a:gd name="T21" fmla="*/ 6 h 202"/>
                    <a:gd name="T22" fmla="*/ 46 w 46"/>
                    <a:gd name="T23" fmla="*/ 196 h 202"/>
                    <a:gd name="T24" fmla="*/ 40 w 46"/>
                    <a:gd name="T25" fmla="*/ 202 h 2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6" h="202">
                      <a:moveTo>
                        <a:pt x="40" y="202"/>
                      </a:moveTo>
                      <a:cubicBezTo>
                        <a:pt x="36" y="202"/>
                        <a:pt x="34" y="200"/>
                        <a:pt x="34" y="196"/>
                      </a:cubicBezTo>
                      <a:cubicBezTo>
                        <a:pt x="34" y="12"/>
                        <a:pt x="34" y="12"/>
                        <a:pt x="34" y="12"/>
                      </a:cubicBezTo>
                      <a:cubicBezTo>
                        <a:pt x="12" y="12"/>
                        <a:pt x="12" y="12"/>
                        <a:pt x="12" y="12"/>
                      </a:cubicBezTo>
                      <a:cubicBezTo>
                        <a:pt x="12" y="196"/>
                        <a:pt x="12" y="196"/>
                        <a:pt x="12" y="196"/>
                      </a:cubicBezTo>
                      <a:cubicBezTo>
                        <a:pt x="12" y="200"/>
                        <a:pt x="10" y="202"/>
                        <a:pt x="6" y="202"/>
                      </a:cubicBezTo>
                      <a:cubicBezTo>
                        <a:pt x="3" y="202"/>
                        <a:pt x="0" y="200"/>
                        <a:pt x="0" y="196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2"/>
                        <a:pt x="3" y="0"/>
                        <a:pt x="6" y="0"/>
                      </a:cubicBezTo>
                      <a:cubicBezTo>
                        <a:pt x="40" y="0"/>
                        <a:pt x="40" y="0"/>
                        <a:pt x="40" y="0"/>
                      </a:cubicBezTo>
                      <a:cubicBezTo>
                        <a:pt x="43" y="0"/>
                        <a:pt x="46" y="2"/>
                        <a:pt x="46" y="6"/>
                      </a:cubicBezTo>
                      <a:cubicBezTo>
                        <a:pt x="46" y="196"/>
                        <a:pt x="46" y="196"/>
                        <a:pt x="46" y="196"/>
                      </a:cubicBezTo>
                      <a:cubicBezTo>
                        <a:pt x="46" y="200"/>
                        <a:pt x="43" y="202"/>
                        <a:pt x="40" y="20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89533" tIns="44766" rIns="89533" bIns="4476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5483"/>
                  <a:endParaRPr lang="en-US" sz="1900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61" name="Freeform 1188">
                  <a:extLst>
                    <a:ext uri="{FF2B5EF4-FFF2-40B4-BE49-F238E27FC236}">
                      <a16:creationId xmlns:a16="http://schemas.microsoft.com/office/drawing/2014/main" id="{607584E1-E6EA-1091-1B81-2D358A7795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64300" y="3860800"/>
                  <a:ext cx="496888" cy="374650"/>
                </a:xfrm>
                <a:custGeom>
                  <a:avLst/>
                  <a:gdLst>
                    <a:gd name="T0" fmla="*/ 148 w 154"/>
                    <a:gd name="T1" fmla="*/ 116 h 116"/>
                    <a:gd name="T2" fmla="*/ 142 w 154"/>
                    <a:gd name="T3" fmla="*/ 110 h 116"/>
                    <a:gd name="T4" fmla="*/ 142 w 154"/>
                    <a:gd name="T5" fmla="*/ 31 h 116"/>
                    <a:gd name="T6" fmla="*/ 129 w 154"/>
                    <a:gd name="T7" fmla="*/ 16 h 116"/>
                    <a:gd name="T8" fmla="*/ 108 w 154"/>
                    <a:gd name="T9" fmla="*/ 34 h 116"/>
                    <a:gd name="T10" fmla="*/ 100 w 154"/>
                    <a:gd name="T11" fmla="*/ 33 h 116"/>
                    <a:gd name="T12" fmla="*/ 79 w 154"/>
                    <a:gd name="T13" fmla="*/ 14 h 116"/>
                    <a:gd name="T14" fmla="*/ 58 w 154"/>
                    <a:gd name="T15" fmla="*/ 33 h 116"/>
                    <a:gd name="T16" fmla="*/ 50 w 154"/>
                    <a:gd name="T17" fmla="*/ 33 h 116"/>
                    <a:gd name="T18" fmla="*/ 31 w 154"/>
                    <a:gd name="T19" fmla="*/ 15 h 116"/>
                    <a:gd name="T20" fmla="*/ 10 w 154"/>
                    <a:gd name="T21" fmla="*/ 33 h 116"/>
                    <a:gd name="T22" fmla="*/ 2 w 154"/>
                    <a:gd name="T23" fmla="*/ 33 h 116"/>
                    <a:gd name="T24" fmla="*/ 2 w 154"/>
                    <a:gd name="T25" fmla="*/ 24 h 116"/>
                    <a:gd name="T26" fmla="*/ 27 w 154"/>
                    <a:gd name="T27" fmla="*/ 3 h 116"/>
                    <a:gd name="T28" fmla="*/ 35 w 154"/>
                    <a:gd name="T29" fmla="*/ 3 h 116"/>
                    <a:gd name="T30" fmla="*/ 54 w 154"/>
                    <a:gd name="T31" fmla="*/ 21 h 116"/>
                    <a:gd name="T32" fmla="*/ 75 w 154"/>
                    <a:gd name="T33" fmla="*/ 2 h 116"/>
                    <a:gd name="T34" fmla="*/ 83 w 154"/>
                    <a:gd name="T35" fmla="*/ 2 h 116"/>
                    <a:gd name="T36" fmla="*/ 104 w 154"/>
                    <a:gd name="T37" fmla="*/ 21 h 116"/>
                    <a:gd name="T38" fmla="*/ 126 w 154"/>
                    <a:gd name="T39" fmla="*/ 2 h 116"/>
                    <a:gd name="T40" fmla="*/ 130 w 154"/>
                    <a:gd name="T41" fmla="*/ 1 h 116"/>
                    <a:gd name="T42" fmla="*/ 134 w 154"/>
                    <a:gd name="T43" fmla="*/ 3 h 116"/>
                    <a:gd name="T44" fmla="*/ 152 w 154"/>
                    <a:gd name="T45" fmla="*/ 25 h 116"/>
                    <a:gd name="T46" fmla="*/ 154 w 154"/>
                    <a:gd name="T47" fmla="*/ 29 h 116"/>
                    <a:gd name="T48" fmla="*/ 154 w 154"/>
                    <a:gd name="T49" fmla="*/ 110 h 116"/>
                    <a:gd name="T50" fmla="*/ 148 w 154"/>
                    <a:gd name="T51" fmla="*/ 116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54" h="116">
                      <a:moveTo>
                        <a:pt x="148" y="116"/>
                      </a:moveTo>
                      <a:cubicBezTo>
                        <a:pt x="145" y="116"/>
                        <a:pt x="142" y="114"/>
                        <a:pt x="142" y="110"/>
                      </a:cubicBezTo>
                      <a:cubicBezTo>
                        <a:pt x="142" y="31"/>
                        <a:pt x="142" y="31"/>
                        <a:pt x="142" y="31"/>
                      </a:cubicBezTo>
                      <a:cubicBezTo>
                        <a:pt x="129" y="16"/>
                        <a:pt x="129" y="16"/>
                        <a:pt x="129" y="16"/>
                      </a:cubicBezTo>
                      <a:cubicBezTo>
                        <a:pt x="108" y="34"/>
                        <a:pt x="108" y="34"/>
                        <a:pt x="108" y="34"/>
                      </a:cubicBezTo>
                      <a:cubicBezTo>
                        <a:pt x="105" y="35"/>
                        <a:pt x="102" y="35"/>
                        <a:pt x="100" y="33"/>
                      </a:cubicBezTo>
                      <a:cubicBezTo>
                        <a:pt x="79" y="14"/>
                        <a:pt x="79" y="14"/>
                        <a:pt x="79" y="14"/>
                      </a:cubicBezTo>
                      <a:cubicBezTo>
                        <a:pt x="58" y="33"/>
                        <a:pt x="58" y="33"/>
                        <a:pt x="58" y="33"/>
                      </a:cubicBezTo>
                      <a:cubicBezTo>
                        <a:pt x="55" y="35"/>
                        <a:pt x="52" y="35"/>
                        <a:pt x="50" y="33"/>
                      </a:cubicBezTo>
                      <a:cubicBezTo>
                        <a:pt x="31" y="15"/>
                        <a:pt x="31" y="15"/>
                        <a:pt x="31" y="15"/>
                      </a:cubicBezTo>
                      <a:cubicBezTo>
                        <a:pt x="10" y="33"/>
                        <a:pt x="10" y="33"/>
                        <a:pt x="10" y="33"/>
                      </a:cubicBezTo>
                      <a:cubicBezTo>
                        <a:pt x="8" y="36"/>
                        <a:pt x="4" y="35"/>
                        <a:pt x="2" y="33"/>
                      </a:cubicBezTo>
                      <a:cubicBezTo>
                        <a:pt x="0" y="30"/>
                        <a:pt x="0" y="27"/>
                        <a:pt x="2" y="24"/>
                      </a:cubicBezTo>
                      <a:cubicBezTo>
                        <a:pt x="27" y="3"/>
                        <a:pt x="27" y="3"/>
                        <a:pt x="27" y="3"/>
                      </a:cubicBezTo>
                      <a:cubicBezTo>
                        <a:pt x="29" y="1"/>
                        <a:pt x="33" y="1"/>
                        <a:pt x="35" y="3"/>
                      </a:cubicBezTo>
                      <a:cubicBezTo>
                        <a:pt x="54" y="21"/>
                        <a:pt x="54" y="21"/>
                        <a:pt x="54" y="21"/>
                      </a:cubicBezTo>
                      <a:cubicBezTo>
                        <a:pt x="75" y="2"/>
                        <a:pt x="75" y="2"/>
                        <a:pt x="75" y="2"/>
                      </a:cubicBezTo>
                      <a:cubicBezTo>
                        <a:pt x="77" y="0"/>
                        <a:pt x="81" y="0"/>
                        <a:pt x="83" y="2"/>
                      </a:cubicBezTo>
                      <a:cubicBezTo>
                        <a:pt x="104" y="21"/>
                        <a:pt x="104" y="21"/>
                        <a:pt x="104" y="21"/>
                      </a:cubicBezTo>
                      <a:cubicBezTo>
                        <a:pt x="126" y="2"/>
                        <a:pt x="126" y="2"/>
                        <a:pt x="126" y="2"/>
                      </a:cubicBezTo>
                      <a:cubicBezTo>
                        <a:pt x="127" y="1"/>
                        <a:pt x="129" y="1"/>
                        <a:pt x="130" y="1"/>
                      </a:cubicBezTo>
                      <a:cubicBezTo>
                        <a:pt x="132" y="1"/>
                        <a:pt x="133" y="2"/>
                        <a:pt x="134" y="3"/>
                      </a:cubicBezTo>
                      <a:cubicBezTo>
                        <a:pt x="152" y="25"/>
                        <a:pt x="152" y="25"/>
                        <a:pt x="152" y="25"/>
                      </a:cubicBezTo>
                      <a:cubicBezTo>
                        <a:pt x="153" y="26"/>
                        <a:pt x="154" y="28"/>
                        <a:pt x="154" y="29"/>
                      </a:cubicBezTo>
                      <a:cubicBezTo>
                        <a:pt x="154" y="110"/>
                        <a:pt x="154" y="110"/>
                        <a:pt x="154" y="110"/>
                      </a:cubicBezTo>
                      <a:cubicBezTo>
                        <a:pt x="154" y="114"/>
                        <a:pt x="151" y="116"/>
                        <a:pt x="148" y="116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89533" tIns="44766" rIns="89533" bIns="4476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5483"/>
                  <a:endParaRPr lang="en-US" sz="1900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62" name="Freeform 1189">
                  <a:extLst>
                    <a:ext uri="{FF2B5EF4-FFF2-40B4-BE49-F238E27FC236}">
                      <a16:creationId xmlns:a16="http://schemas.microsoft.com/office/drawing/2014/main" id="{26E95604-ACA9-626E-31C2-374F090A73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89700" y="4027488"/>
                  <a:ext cx="390525" cy="39688"/>
                </a:xfrm>
                <a:custGeom>
                  <a:avLst/>
                  <a:gdLst>
                    <a:gd name="T0" fmla="*/ 115 w 121"/>
                    <a:gd name="T1" fmla="*/ 12 h 12"/>
                    <a:gd name="T2" fmla="*/ 6 w 121"/>
                    <a:gd name="T3" fmla="*/ 12 h 12"/>
                    <a:gd name="T4" fmla="*/ 0 w 121"/>
                    <a:gd name="T5" fmla="*/ 6 h 12"/>
                    <a:gd name="T6" fmla="*/ 6 w 121"/>
                    <a:gd name="T7" fmla="*/ 0 h 12"/>
                    <a:gd name="T8" fmla="*/ 115 w 121"/>
                    <a:gd name="T9" fmla="*/ 0 h 12"/>
                    <a:gd name="T10" fmla="*/ 121 w 121"/>
                    <a:gd name="T11" fmla="*/ 6 h 12"/>
                    <a:gd name="T12" fmla="*/ 115 w 121"/>
                    <a:gd name="T13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1" h="12">
                      <a:moveTo>
                        <a:pt x="115" y="12"/>
                      </a:move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2" y="12"/>
                        <a:pt x="0" y="10"/>
                        <a:pt x="0" y="6"/>
                      </a:cubicBezTo>
                      <a:cubicBezTo>
                        <a:pt x="0" y="3"/>
                        <a:pt x="2" y="0"/>
                        <a:pt x="6" y="0"/>
                      </a:cubicBezTo>
                      <a:cubicBezTo>
                        <a:pt x="115" y="0"/>
                        <a:pt x="115" y="0"/>
                        <a:pt x="115" y="0"/>
                      </a:cubicBezTo>
                      <a:cubicBezTo>
                        <a:pt x="119" y="0"/>
                        <a:pt x="121" y="3"/>
                        <a:pt x="121" y="6"/>
                      </a:cubicBezTo>
                      <a:cubicBezTo>
                        <a:pt x="121" y="10"/>
                        <a:pt x="119" y="12"/>
                        <a:pt x="115" y="1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89533" tIns="44766" rIns="89533" bIns="4476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5483"/>
                  <a:endParaRPr lang="en-US" sz="1900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</p:grp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31499F7F-BE00-6F75-E9C0-C01401C7BE56}"/>
                  </a:ext>
                </a:extLst>
              </p:cNvPr>
              <p:cNvSpPr txBox="1"/>
              <p:nvPr/>
            </p:nvSpPr>
            <p:spPr>
              <a:xfrm>
                <a:off x="2307276" y="2596116"/>
                <a:ext cx="1464116" cy="538966"/>
              </a:xfrm>
              <a:prstGeom prst="rect">
                <a:avLst/>
              </a:prstGeom>
              <a:noFill/>
            </p:spPr>
            <p:txBody>
              <a:bodyPr wrap="square" lIns="82003" tIns="41002" rIns="82003" bIns="41002" rtlCol="0">
                <a:spAutoFit/>
              </a:bodyPr>
              <a:lstStyle/>
              <a:p>
                <a:pPr algn="ctr"/>
                <a:r>
                  <a:rPr lang="ru-RU" sz="1200" spc="-1" dirty="0">
                    <a:solidFill>
                      <a:srgbClr val="E74D39"/>
                    </a:solidFill>
                    <a:latin typeface="Circe Bold" panose="020B0604020202020204" charset="-52"/>
                  </a:rPr>
                  <a:t>Промышленное оборудование </a:t>
                </a:r>
              </a:p>
            </p:txBody>
          </p:sp>
        </p:grpSp>
      </p:grpSp>
      <p:sp>
        <p:nvSpPr>
          <p:cNvPr id="87" name="TextBox 86">
            <a:extLst>
              <a:ext uri="{FF2B5EF4-FFF2-40B4-BE49-F238E27FC236}">
                <a16:creationId xmlns:a16="http://schemas.microsoft.com/office/drawing/2014/main" id="{5AF40432-4958-5CD9-3654-062E8CC08882}"/>
              </a:ext>
            </a:extLst>
          </p:cNvPr>
          <p:cNvSpPr txBox="1"/>
          <p:nvPr/>
        </p:nvSpPr>
        <p:spPr>
          <a:xfrm>
            <a:off x="6956268" y="4278356"/>
            <a:ext cx="5050173" cy="359804"/>
          </a:xfrm>
          <a:prstGeom prst="rect">
            <a:avLst/>
          </a:prstGeom>
          <a:noFill/>
        </p:spPr>
        <p:txBody>
          <a:bodyPr wrap="square" lIns="82003" tIns="41002" rIns="82003" bIns="41002" rtlCol="0">
            <a:spAutoFit/>
          </a:bodyPr>
          <a:lstStyle/>
          <a:p>
            <a:pPr algn="ctr"/>
            <a:r>
              <a:rPr lang="ru-RU" spc="-1" dirty="0">
                <a:solidFill>
                  <a:srgbClr val="E74D39"/>
                </a:solidFill>
                <a:latin typeface="Circe"/>
              </a:rPr>
              <a:t>НЕ СООТВЕТСТВУЕТ ТРЕБОВАНИЯМ  </a:t>
            </a:r>
            <a:endParaRPr lang="ru-RU" sz="1300" dirty="0">
              <a:solidFill>
                <a:srgbClr val="6D4132"/>
              </a:solidFill>
              <a:latin typeface="Circe Bold" panose="020B0604020202020204" charset="-52"/>
            </a:endParaRPr>
          </a:p>
        </p:txBody>
      </p:sp>
      <p:sp>
        <p:nvSpPr>
          <p:cNvPr id="90" name="Прямоугольник 89">
            <a:extLst>
              <a:ext uri="{FF2B5EF4-FFF2-40B4-BE49-F238E27FC236}">
                <a16:creationId xmlns:a16="http://schemas.microsoft.com/office/drawing/2014/main" id="{F458CCD8-FBD9-5BAA-BFEF-55186F4FF54D}"/>
              </a:ext>
            </a:extLst>
          </p:cNvPr>
          <p:cNvSpPr/>
          <p:nvPr/>
        </p:nvSpPr>
        <p:spPr>
          <a:xfrm>
            <a:off x="6650286" y="4726602"/>
            <a:ext cx="5315653" cy="1060444"/>
          </a:xfrm>
          <a:prstGeom prst="rect">
            <a:avLst/>
          </a:prstGeom>
        </p:spPr>
        <p:txBody>
          <a:bodyPr wrap="square" lIns="64570" tIns="96854" rIns="32285" bIns="0" anchor="t">
            <a:noAutofit/>
          </a:bodyPr>
          <a:lstStyle/>
          <a:p>
            <a:pPr marL="153756" indent="-153756">
              <a:lnSpc>
                <a:spcPct val="120000"/>
              </a:lnSpc>
              <a:buClr>
                <a:srgbClr val="E74D39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latin typeface="PT Sans" panose="020B0503020203020204" pitchFamily="34" charset="-52"/>
              </a:rPr>
              <a:t>оптово-розничное торговое оборудование </a:t>
            </a:r>
          </a:p>
          <a:p>
            <a:pPr marL="153756" indent="-153756">
              <a:lnSpc>
                <a:spcPct val="120000"/>
              </a:lnSpc>
              <a:buClr>
                <a:srgbClr val="E74D39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latin typeface="PT Sans" panose="020B0503020203020204" pitchFamily="34" charset="-52"/>
              </a:rPr>
              <a:t>легковые, грузовые и пассажирские транспортные средства (транспортные средства, на которые выдаются ПТС или ПСМ)</a:t>
            </a:r>
          </a:p>
          <a:p>
            <a:pPr marL="153756" indent="-153756">
              <a:lnSpc>
                <a:spcPct val="120000"/>
              </a:lnSpc>
              <a:buClr>
                <a:srgbClr val="E74D39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latin typeface="PT Sans" panose="020B0503020203020204" pitchFamily="34" charset="-52"/>
              </a:rPr>
              <a:t>водные суда, воздушные суда и другая авиационная техника</a:t>
            </a:r>
          </a:p>
          <a:p>
            <a:pPr marL="153756" indent="-153756">
              <a:lnSpc>
                <a:spcPct val="120000"/>
              </a:lnSpc>
              <a:buClr>
                <a:srgbClr val="E74D39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latin typeface="PT Sans" panose="020B0503020203020204" pitchFamily="34" charset="-52"/>
              </a:rPr>
              <a:t>подвижной состав железнодорожного транспорта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172294" y="1458533"/>
            <a:ext cx="51468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6D4132"/>
                </a:solidFill>
                <a:latin typeface="Circe Bold" panose="020B0604020202020204" charset="-52"/>
              </a:rPr>
              <a:t>ранее не использованное или не введенное в эксплуатацию оборудование</a:t>
            </a:r>
            <a:endParaRPr lang="ru-RU" sz="1200" b="1" dirty="0"/>
          </a:p>
        </p:txBody>
      </p:sp>
      <p:pic>
        <p:nvPicPr>
          <p:cNvPr id="91" name="Рисунок 37">
            <a:extLst>
              <a:ext uri="{FF2B5EF4-FFF2-40B4-BE49-F238E27FC236}">
                <a16:creationId xmlns:a16="http://schemas.microsoft.com/office/drawing/2014/main" id="{5E2ADCD6-21CA-43E8-ADDF-A2AB5C2C2C52}"/>
              </a:ext>
            </a:extLst>
          </p:cNvPr>
          <p:cNvPicPr/>
          <p:nvPr/>
        </p:nvPicPr>
        <p:blipFill>
          <a:blip r:embed="rId2" cstate="print"/>
          <a:stretch/>
        </p:blipFill>
        <p:spPr>
          <a:xfrm>
            <a:off x="10610361" y="199483"/>
            <a:ext cx="1396080" cy="643320"/>
          </a:xfrm>
          <a:prstGeom prst="rect">
            <a:avLst/>
          </a:prstGeom>
          <a:ln>
            <a:noFill/>
          </a:ln>
        </p:spPr>
      </p:pic>
      <p:pic>
        <p:nvPicPr>
          <p:cNvPr id="4" name="Рисунок 3" descr="Предупреждение">
            <a:extLst>
              <a:ext uri="{FF2B5EF4-FFF2-40B4-BE49-F238E27FC236}">
                <a16:creationId xmlns:a16="http://schemas.microsoft.com/office/drawing/2014/main" id="{03172F04-18E4-BC85-8C5C-440D0F5224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08089" y="3990683"/>
            <a:ext cx="654491" cy="65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0781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68"/>
          <p:cNvSpPr>
            <a:spLocks noChangeAspect="1"/>
          </p:cNvSpPr>
          <p:nvPr/>
        </p:nvSpPr>
        <p:spPr bwMode="auto">
          <a:xfrm>
            <a:off x="5908595" y="1436102"/>
            <a:ext cx="631803" cy="821607"/>
          </a:xfrm>
          <a:custGeom>
            <a:avLst/>
            <a:gdLst/>
            <a:ahLst/>
            <a:cxnLst>
              <a:cxn ang="0">
                <a:pos x="38" y="0"/>
              </a:cxn>
              <a:cxn ang="0">
                <a:pos x="4" y="75"/>
              </a:cxn>
              <a:cxn ang="0">
                <a:pos x="4" y="75"/>
              </a:cxn>
              <a:cxn ang="0">
                <a:pos x="37" y="108"/>
              </a:cxn>
              <a:cxn ang="0">
                <a:pos x="37" y="91"/>
              </a:cxn>
              <a:cxn ang="0">
                <a:pos x="12" y="70"/>
              </a:cxn>
              <a:cxn ang="0">
                <a:pos x="27" y="78"/>
              </a:cxn>
              <a:cxn ang="0">
                <a:pos x="37" y="87"/>
              </a:cxn>
              <a:cxn ang="0">
                <a:pos x="37" y="70"/>
              </a:cxn>
              <a:cxn ang="0">
                <a:pos x="18" y="54"/>
              </a:cxn>
              <a:cxn ang="0">
                <a:pos x="30" y="60"/>
              </a:cxn>
              <a:cxn ang="0">
                <a:pos x="37" y="66"/>
              </a:cxn>
              <a:cxn ang="0">
                <a:pos x="37" y="48"/>
              </a:cxn>
              <a:cxn ang="0">
                <a:pos x="26" y="38"/>
              </a:cxn>
              <a:cxn ang="0">
                <a:pos x="33" y="41"/>
              </a:cxn>
              <a:cxn ang="0">
                <a:pos x="37" y="45"/>
              </a:cxn>
              <a:cxn ang="0">
                <a:pos x="37" y="24"/>
              </a:cxn>
              <a:cxn ang="0">
                <a:pos x="39" y="24"/>
              </a:cxn>
              <a:cxn ang="0">
                <a:pos x="39" y="44"/>
              </a:cxn>
              <a:cxn ang="0">
                <a:pos x="43" y="41"/>
              </a:cxn>
              <a:cxn ang="0">
                <a:pos x="50" y="38"/>
              </a:cxn>
              <a:cxn ang="0">
                <a:pos x="39" y="47"/>
              </a:cxn>
              <a:cxn ang="0">
                <a:pos x="39" y="65"/>
              </a:cxn>
              <a:cxn ang="0">
                <a:pos x="46" y="60"/>
              </a:cxn>
              <a:cxn ang="0">
                <a:pos x="57" y="54"/>
              </a:cxn>
              <a:cxn ang="0">
                <a:pos x="39" y="69"/>
              </a:cxn>
              <a:cxn ang="0">
                <a:pos x="39" y="87"/>
              </a:cxn>
              <a:cxn ang="0">
                <a:pos x="49" y="78"/>
              </a:cxn>
              <a:cxn ang="0">
                <a:pos x="64" y="70"/>
              </a:cxn>
              <a:cxn ang="0">
                <a:pos x="39" y="91"/>
              </a:cxn>
              <a:cxn ang="0">
                <a:pos x="39" y="106"/>
              </a:cxn>
              <a:cxn ang="0">
                <a:pos x="39" y="106"/>
              </a:cxn>
              <a:cxn ang="0">
                <a:pos x="39" y="118"/>
              </a:cxn>
              <a:cxn ang="0">
                <a:pos x="45" y="118"/>
              </a:cxn>
              <a:cxn ang="0">
                <a:pos x="45" y="107"/>
              </a:cxn>
              <a:cxn ang="0">
                <a:pos x="72" y="74"/>
              </a:cxn>
              <a:cxn ang="0">
                <a:pos x="72" y="74"/>
              </a:cxn>
              <a:cxn ang="0">
                <a:pos x="38" y="0"/>
              </a:cxn>
            </a:cxnLst>
            <a:rect l="0" t="0" r="r" b="b"/>
            <a:pathLst>
              <a:path w="74" h="118">
                <a:moveTo>
                  <a:pt x="38" y="0"/>
                </a:moveTo>
                <a:cubicBezTo>
                  <a:pt x="38" y="0"/>
                  <a:pt x="0" y="53"/>
                  <a:pt x="4" y="75"/>
                </a:cubicBezTo>
                <a:cubicBezTo>
                  <a:pt x="4" y="75"/>
                  <a:pt x="4" y="75"/>
                  <a:pt x="4" y="75"/>
                </a:cubicBezTo>
                <a:cubicBezTo>
                  <a:pt x="4" y="93"/>
                  <a:pt x="19" y="108"/>
                  <a:pt x="37" y="108"/>
                </a:cubicBezTo>
                <a:cubicBezTo>
                  <a:pt x="37" y="91"/>
                  <a:pt x="37" y="91"/>
                  <a:pt x="37" y="91"/>
                </a:cubicBezTo>
                <a:cubicBezTo>
                  <a:pt x="12" y="70"/>
                  <a:pt x="12" y="70"/>
                  <a:pt x="12" y="70"/>
                </a:cubicBezTo>
                <a:cubicBezTo>
                  <a:pt x="12" y="70"/>
                  <a:pt x="25" y="76"/>
                  <a:pt x="27" y="78"/>
                </a:cubicBezTo>
                <a:cubicBezTo>
                  <a:pt x="29" y="80"/>
                  <a:pt x="34" y="85"/>
                  <a:pt x="37" y="87"/>
                </a:cubicBezTo>
                <a:cubicBezTo>
                  <a:pt x="37" y="70"/>
                  <a:pt x="37" y="70"/>
                  <a:pt x="37" y="70"/>
                </a:cubicBezTo>
                <a:cubicBezTo>
                  <a:pt x="18" y="54"/>
                  <a:pt x="18" y="54"/>
                  <a:pt x="18" y="54"/>
                </a:cubicBezTo>
                <a:cubicBezTo>
                  <a:pt x="18" y="54"/>
                  <a:pt x="26" y="58"/>
                  <a:pt x="30" y="60"/>
                </a:cubicBezTo>
                <a:cubicBezTo>
                  <a:pt x="32" y="61"/>
                  <a:pt x="35" y="64"/>
                  <a:pt x="37" y="66"/>
                </a:cubicBezTo>
                <a:cubicBezTo>
                  <a:pt x="37" y="48"/>
                  <a:pt x="37" y="48"/>
                  <a:pt x="37" y="48"/>
                </a:cubicBezTo>
                <a:cubicBezTo>
                  <a:pt x="26" y="38"/>
                  <a:pt x="26" y="38"/>
                  <a:pt x="26" y="38"/>
                </a:cubicBezTo>
                <a:cubicBezTo>
                  <a:pt x="26" y="38"/>
                  <a:pt x="32" y="41"/>
                  <a:pt x="33" y="41"/>
                </a:cubicBezTo>
                <a:cubicBezTo>
                  <a:pt x="34" y="42"/>
                  <a:pt x="36" y="44"/>
                  <a:pt x="37" y="45"/>
                </a:cubicBezTo>
                <a:cubicBezTo>
                  <a:pt x="37" y="24"/>
                  <a:pt x="37" y="24"/>
                  <a:pt x="37" y="24"/>
                </a:cubicBezTo>
                <a:cubicBezTo>
                  <a:pt x="39" y="24"/>
                  <a:pt x="39" y="24"/>
                  <a:pt x="39" y="24"/>
                </a:cubicBezTo>
                <a:cubicBezTo>
                  <a:pt x="39" y="44"/>
                  <a:pt x="39" y="44"/>
                  <a:pt x="39" y="44"/>
                </a:cubicBezTo>
                <a:cubicBezTo>
                  <a:pt x="40" y="43"/>
                  <a:pt x="42" y="42"/>
                  <a:pt x="43" y="41"/>
                </a:cubicBezTo>
                <a:cubicBezTo>
                  <a:pt x="44" y="41"/>
                  <a:pt x="50" y="38"/>
                  <a:pt x="50" y="38"/>
                </a:cubicBezTo>
                <a:cubicBezTo>
                  <a:pt x="39" y="47"/>
                  <a:pt x="39" y="47"/>
                  <a:pt x="39" y="47"/>
                </a:cubicBezTo>
                <a:cubicBezTo>
                  <a:pt x="39" y="65"/>
                  <a:pt x="39" y="65"/>
                  <a:pt x="39" y="65"/>
                </a:cubicBezTo>
                <a:cubicBezTo>
                  <a:pt x="41" y="64"/>
                  <a:pt x="44" y="61"/>
                  <a:pt x="46" y="60"/>
                </a:cubicBezTo>
                <a:cubicBezTo>
                  <a:pt x="50" y="58"/>
                  <a:pt x="57" y="54"/>
                  <a:pt x="57" y="54"/>
                </a:cubicBezTo>
                <a:cubicBezTo>
                  <a:pt x="39" y="69"/>
                  <a:pt x="39" y="69"/>
                  <a:pt x="39" y="69"/>
                </a:cubicBezTo>
                <a:cubicBezTo>
                  <a:pt x="39" y="87"/>
                  <a:pt x="39" y="87"/>
                  <a:pt x="39" y="87"/>
                </a:cubicBezTo>
                <a:cubicBezTo>
                  <a:pt x="42" y="85"/>
                  <a:pt x="47" y="80"/>
                  <a:pt x="49" y="78"/>
                </a:cubicBezTo>
                <a:cubicBezTo>
                  <a:pt x="51" y="76"/>
                  <a:pt x="64" y="70"/>
                  <a:pt x="64" y="70"/>
                </a:cubicBezTo>
                <a:cubicBezTo>
                  <a:pt x="39" y="91"/>
                  <a:pt x="39" y="91"/>
                  <a:pt x="39" y="91"/>
                </a:cubicBezTo>
                <a:cubicBezTo>
                  <a:pt x="39" y="106"/>
                  <a:pt x="39" y="106"/>
                  <a:pt x="39" y="106"/>
                </a:cubicBezTo>
                <a:cubicBezTo>
                  <a:pt x="39" y="106"/>
                  <a:pt x="39" y="106"/>
                  <a:pt x="39" y="106"/>
                </a:cubicBezTo>
                <a:cubicBezTo>
                  <a:pt x="39" y="118"/>
                  <a:pt x="39" y="118"/>
                  <a:pt x="39" y="118"/>
                </a:cubicBezTo>
                <a:cubicBezTo>
                  <a:pt x="45" y="118"/>
                  <a:pt x="45" y="118"/>
                  <a:pt x="45" y="118"/>
                </a:cubicBezTo>
                <a:cubicBezTo>
                  <a:pt x="45" y="107"/>
                  <a:pt x="45" y="107"/>
                  <a:pt x="45" y="107"/>
                </a:cubicBezTo>
                <a:cubicBezTo>
                  <a:pt x="61" y="104"/>
                  <a:pt x="72" y="90"/>
                  <a:pt x="72" y="74"/>
                </a:cubicBezTo>
                <a:cubicBezTo>
                  <a:pt x="72" y="74"/>
                  <a:pt x="72" y="74"/>
                  <a:pt x="72" y="74"/>
                </a:cubicBezTo>
                <a:cubicBezTo>
                  <a:pt x="74" y="51"/>
                  <a:pt x="38" y="0"/>
                  <a:pt x="38" y="0"/>
                </a:cubicBezTo>
                <a:close/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111517" tIns="55759" rIns="111517" bIns="55759" numCol="1" anchor="t" anchorCtr="0" compatLnSpc="1">
            <a:prstTxWarp prst="textNoShape">
              <a:avLst/>
            </a:prstTxWarp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1115179"/>
            <a:endParaRPr lang="en-GB" sz="2300" dirty="0">
              <a:solidFill>
                <a:srgbClr val="000000"/>
              </a:solidFill>
              <a:latin typeface="Calibri" panose="020F0502020204030204"/>
              <a:cs typeface="Arial" pitchFamily="34" charset="0"/>
            </a:endParaRPr>
          </a:p>
        </p:txBody>
      </p:sp>
      <p:grpSp>
        <p:nvGrpSpPr>
          <p:cNvPr id="5" name="Группа 5"/>
          <p:cNvGrpSpPr/>
          <p:nvPr/>
        </p:nvGrpSpPr>
        <p:grpSpPr>
          <a:xfrm>
            <a:off x="7688639" y="1539666"/>
            <a:ext cx="849355" cy="713400"/>
            <a:chOff x="8061015" y="2405804"/>
            <a:chExt cx="696674" cy="713400"/>
          </a:xfrm>
        </p:grpSpPr>
        <p:sp>
          <p:nvSpPr>
            <p:cNvPr id="180" name="Freeform 68"/>
            <p:cNvSpPr>
              <a:spLocks noChangeAspect="1" noEditPoints="1"/>
            </p:cNvSpPr>
            <p:nvPr/>
          </p:nvSpPr>
          <p:spPr bwMode="auto">
            <a:xfrm>
              <a:off x="8061015" y="2531919"/>
              <a:ext cx="373376" cy="587285"/>
            </a:xfrm>
            <a:custGeom>
              <a:avLst/>
              <a:gdLst/>
              <a:ahLst/>
              <a:cxnLst>
                <a:cxn ang="0">
                  <a:pos x="396" y="294"/>
                </a:cxn>
                <a:cxn ang="0">
                  <a:pos x="411" y="265"/>
                </a:cxn>
                <a:cxn ang="0">
                  <a:pos x="281" y="22"/>
                </a:cxn>
                <a:cxn ang="0">
                  <a:pos x="295" y="0"/>
                </a:cxn>
                <a:cxn ang="0">
                  <a:pos x="14" y="22"/>
                </a:cxn>
                <a:cxn ang="0">
                  <a:pos x="29" y="545"/>
                </a:cxn>
                <a:cxn ang="0">
                  <a:pos x="0" y="588"/>
                </a:cxn>
                <a:cxn ang="0">
                  <a:pos x="425" y="545"/>
                </a:cxn>
                <a:cxn ang="0">
                  <a:pos x="137" y="523"/>
                </a:cxn>
                <a:cxn ang="0">
                  <a:pos x="79" y="445"/>
                </a:cxn>
                <a:cxn ang="0">
                  <a:pos x="137" y="523"/>
                </a:cxn>
                <a:cxn ang="0">
                  <a:pos x="79" y="394"/>
                </a:cxn>
                <a:cxn ang="0">
                  <a:pos x="137" y="323"/>
                </a:cxn>
                <a:cxn ang="0">
                  <a:pos x="137" y="272"/>
                </a:cxn>
                <a:cxn ang="0">
                  <a:pos x="79" y="194"/>
                </a:cxn>
                <a:cxn ang="0">
                  <a:pos x="137" y="272"/>
                </a:cxn>
                <a:cxn ang="0">
                  <a:pos x="79" y="143"/>
                </a:cxn>
                <a:cxn ang="0">
                  <a:pos x="137" y="72"/>
                </a:cxn>
                <a:cxn ang="0">
                  <a:pos x="231" y="545"/>
                </a:cxn>
                <a:cxn ang="0">
                  <a:pos x="173" y="445"/>
                </a:cxn>
                <a:cxn ang="0">
                  <a:pos x="231" y="545"/>
                </a:cxn>
                <a:cxn ang="0">
                  <a:pos x="173" y="394"/>
                </a:cxn>
                <a:cxn ang="0">
                  <a:pos x="231" y="323"/>
                </a:cxn>
                <a:cxn ang="0">
                  <a:pos x="231" y="272"/>
                </a:cxn>
                <a:cxn ang="0">
                  <a:pos x="173" y="194"/>
                </a:cxn>
                <a:cxn ang="0">
                  <a:pos x="231" y="272"/>
                </a:cxn>
                <a:cxn ang="0">
                  <a:pos x="173" y="143"/>
                </a:cxn>
                <a:cxn ang="0">
                  <a:pos x="231" y="72"/>
                </a:cxn>
                <a:cxn ang="0">
                  <a:pos x="360" y="523"/>
                </a:cxn>
                <a:cxn ang="0">
                  <a:pos x="310" y="445"/>
                </a:cxn>
                <a:cxn ang="0">
                  <a:pos x="360" y="523"/>
                </a:cxn>
                <a:cxn ang="0">
                  <a:pos x="310" y="394"/>
                </a:cxn>
                <a:cxn ang="0">
                  <a:pos x="360" y="323"/>
                </a:cxn>
              </a:cxnLst>
              <a:rect l="0" t="0" r="r" b="b"/>
              <a:pathLst>
                <a:path w="425" h="588">
                  <a:moveTo>
                    <a:pt x="396" y="545"/>
                  </a:moveTo>
                  <a:lnTo>
                    <a:pt x="396" y="294"/>
                  </a:lnTo>
                  <a:lnTo>
                    <a:pt x="411" y="294"/>
                  </a:lnTo>
                  <a:lnTo>
                    <a:pt x="411" y="265"/>
                  </a:lnTo>
                  <a:lnTo>
                    <a:pt x="281" y="265"/>
                  </a:lnTo>
                  <a:lnTo>
                    <a:pt x="281" y="22"/>
                  </a:lnTo>
                  <a:lnTo>
                    <a:pt x="295" y="22"/>
                  </a:lnTo>
                  <a:lnTo>
                    <a:pt x="295" y="0"/>
                  </a:lnTo>
                  <a:lnTo>
                    <a:pt x="14" y="0"/>
                  </a:lnTo>
                  <a:lnTo>
                    <a:pt x="14" y="22"/>
                  </a:lnTo>
                  <a:lnTo>
                    <a:pt x="29" y="22"/>
                  </a:lnTo>
                  <a:lnTo>
                    <a:pt x="29" y="545"/>
                  </a:lnTo>
                  <a:lnTo>
                    <a:pt x="0" y="545"/>
                  </a:lnTo>
                  <a:lnTo>
                    <a:pt x="0" y="588"/>
                  </a:lnTo>
                  <a:lnTo>
                    <a:pt x="425" y="588"/>
                  </a:lnTo>
                  <a:lnTo>
                    <a:pt x="425" y="545"/>
                  </a:lnTo>
                  <a:lnTo>
                    <a:pt x="396" y="545"/>
                  </a:lnTo>
                  <a:close/>
                  <a:moveTo>
                    <a:pt x="137" y="523"/>
                  </a:moveTo>
                  <a:lnTo>
                    <a:pt x="79" y="523"/>
                  </a:lnTo>
                  <a:lnTo>
                    <a:pt x="79" y="445"/>
                  </a:lnTo>
                  <a:lnTo>
                    <a:pt x="137" y="445"/>
                  </a:lnTo>
                  <a:lnTo>
                    <a:pt x="137" y="523"/>
                  </a:lnTo>
                  <a:close/>
                  <a:moveTo>
                    <a:pt x="137" y="394"/>
                  </a:moveTo>
                  <a:lnTo>
                    <a:pt x="79" y="394"/>
                  </a:lnTo>
                  <a:lnTo>
                    <a:pt x="79" y="323"/>
                  </a:lnTo>
                  <a:lnTo>
                    <a:pt x="137" y="323"/>
                  </a:lnTo>
                  <a:lnTo>
                    <a:pt x="137" y="394"/>
                  </a:lnTo>
                  <a:close/>
                  <a:moveTo>
                    <a:pt x="137" y="272"/>
                  </a:moveTo>
                  <a:lnTo>
                    <a:pt x="79" y="272"/>
                  </a:lnTo>
                  <a:lnTo>
                    <a:pt x="79" y="194"/>
                  </a:lnTo>
                  <a:lnTo>
                    <a:pt x="137" y="194"/>
                  </a:lnTo>
                  <a:lnTo>
                    <a:pt x="137" y="272"/>
                  </a:lnTo>
                  <a:close/>
                  <a:moveTo>
                    <a:pt x="137" y="143"/>
                  </a:moveTo>
                  <a:lnTo>
                    <a:pt x="79" y="143"/>
                  </a:lnTo>
                  <a:lnTo>
                    <a:pt x="79" y="72"/>
                  </a:lnTo>
                  <a:lnTo>
                    <a:pt x="137" y="72"/>
                  </a:lnTo>
                  <a:lnTo>
                    <a:pt x="137" y="143"/>
                  </a:lnTo>
                  <a:close/>
                  <a:moveTo>
                    <a:pt x="231" y="545"/>
                  </a:moveTo>
                  <a:lnTo>
                    <a:pt x="173" y="545"/>
                  </a:lnTo>
                  <a:lnTo>
                    <a:pt x="173" y="445"/>
                  </a:lnTo>
                  <a:lnTo>
                    <a:pt x="231" y="445"/>
                  </a:lnTo>
                  <a:lnTo>
                    <a:pt x="231" y="545"/>
                  </a:lnTo>
                  <a:close/>
                  <a:moveTo>
                    <a:pt x="231" y="394"/>
                  </a:moveTo>
                  <a:lnTo>
                    <a:pt x="173" y="394"/>
                  </a:lnTo>
                  <a:lnTo>
                    <a:pt x="173" y="323"/>
                  </a:lnTo>
                  <a:lnTo>
                    <a:pt x="231" y="323"/>
                  </a:lnTo>
                  <a:lnTo>
                    <a:pt x="231" y="394"/>
                  </a:lnTo>
                  <a:close/>
                  <a:moveTo>
                    <a:pt x="231" y="272"/>
                  </a:moveTo>
                  <a:lnTo>
                    <a:pt x="173" y="272"/>
                  </a:lnTo>
                  <a:lnTo>
                    <a:pt x="173" y="194"/>
                  </a:lnTo>
                  <a:lnTo>
                    <a:pt x="231" y="194"/>
                  </a:lnTo>
                  <a:lnTo>
                    <a:pt x="231" y="272"/>
                  </a:lnTo>
                  <a:close/>
                  <a:moveTo>
                    <a:pt x="231" y="143"/>
                  </a:moveTo>
                  <a:lnTo>
                    <a:pt x="173" y="143"/>
                  </a:lnTo>
                  <a:lnTo>
                    <a:pt x="173" y="72"/>
                  </a:lnTo>
                  <a:lnTo>
                    <a:pt x="231" y="72"/>
                  </a:lnTo>
                  <a:lnTo>
                    <a:pt x="231" y="143"/>
                  </a:lnTo>
                  <a:close/>
                  <a:moveTo>
                    <a:pt x="360" y="523"/>
                  </a:moveTo>
                  <a:lnTo>
                    <a:pt x="310" y="523"/>
                  </a:lnTo>
                  <a:lnTo>
                    <a:pt x="310" y="445"/>
                  </a:lnTo>
                  <a:lnTo>
                    <a:pt x="360" y="445"/>
                  </a:lnTo>
                  <a:lnTo>
                    <a:pt x="360" y="523"/>
                  </a:lnTo>
                  <a:close/>
                  <a:moveTo>
                    <a:pt x="360" y="394"/>
                  </a:moveTo>
                  <a:lnTo>
                    <a:pt x="310" y="394"/>
                  </a:lnTo>
                  <a:lnTo>
                    <a:pt x="310" y="323"/>
                  </a:lnTo>
                  <a:lnTo>
                    <a:pt x="360" y="323"/>
                  </a:lnTo>
                  <a:lnTo>
                    <a:pt x="360" y="394"/>
                  </a:lnTo>
                  <a:close/>
                </a:path>
              </a:pathLst>
            </a:cu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4350" tIns="62175" rIns="124350" bIns="62175" numCol="1" anchor="t" anchorCtr="0" compatLnSpc="1">
              <a:prstTxWarp prst="textNoShape">
                <a:avLst/>
              </a:prstTxWarp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defTabSz="1115179"/>
              <a:endParaRPr lang="en-GB" sz="2300" dirty="0">
                <a:solidFill>
                  <a:srgbClr val="000000"/>
                </a:solidFill>
                <a:latin typeface="Calibri" panose="020F0502020204030204"/>
                <a:cs typeface="Arial" pitchFamily="34" charset="0"/>
              </a:endParaRPr>
            </a:p>
          </p:txBody>
        </p:sp>
        <p:sp>
          <p:nvSpPr>
            <p:cNvPr id="181" name="Freeform 72"/>
            <p:cNvSpPr>
              <a:spLocks noChangeAspect="1" noEditPoints="1"/>
            </p:cNvSpPr>
            <p:nvPr/>
          </p:nvSpPr>
          <p:spPr bwMode="auto">
            <a:xfrm>
              <a:off x="8497295" y="2405804"/>
              <a:ext cx="260394" cy="700138"/>
            </a:xfrm>
            <a:custGeom>
              <a:avLst/>
              <a:gdLst/>
              <a:ahLst/>
              <a:cxnLst>
                <a:cxn ang="0">
                  <a:pos x="283" y="50"/>
                </a:cxn>
                <a:cxn ang="0">
                  <a:pos x="196" y="0"/>
                </a:cxn>
                <a:cxn ang="0">
                  <a:pos x="22" y="21"/>
                </a:cxn>
                <a:cxn ang="0">
                  <a:pos x="29" y="694"/>
                </a:cxn>
                <a:cxn ang="0">
                  <a:pos x="305" y="744"/>
                </a:cxn>
                <a:cxn ang="0">
                  <a:pos x="109" y="694"/>
                </a:cxn>
                <a:cxn ang="0">
                  <a:pos x="109" y="651"/>
                </a:cxn>
                <a:cxn ang="0">
                  <a:pos x="65" y="622"/>
                </a:cxn>
                <a:cxn ang="0">
                  <a:pos x="109" y="622"/>
                </a:cxn>
                <a:cxn ang="0">
                  <a:pos x="65" y="508"/>
                </a:cxn>
                <a:cxn ang="0">
                  <a:pos x="109" y="479"/>
                </a:cxn>
                <a:cxn ang="0">
                  <a:pos x="109" y="436"/>
                </a:cxn>
                <a:cxn ang="0">
                  <a:pos x="65" y="408"/>
                </a:cxn>
                <a:cxn ang="0">
                  <a:pos x="109" y="408"/>
                </a:cxn>
                <a:cxn ang="0">
                  <a:pos x="65" y="286"/>
                </a:cxn>
                <a:cxn ang="0">
                  <a:pos x="109" y="265"/>
                </a:cxn>
                <a:cxn ang="0">
                  <a:pos x="109" y="215"/>
                </a:cxn>
                <a:cxn ang="0">
                  <a:pos x="65" y="193"/>
                </a:cxn>
                <a:cxn ang="0">
                  <a:pos x="109" y="193"/>
                </a:cxn>
                <a:cxn ang="0">
                  <a:pos x="65" y="71"/>
                </a:cxn>
                <a:cxn ang="0">
                  <a:pos x="174" y="694"/>
                </a:cxn>
                <a:cxn ang="0">
                  <a:pos x="174" y="651"/>
                </a:cxn>
                <a:cxn ang="0">
                  <a:pos x="131" y="622"/>
                </a:cxn>
                <a:cxn ang="0">
                  <a:pos x="174" y="622"/>
                </a:cxn>
                <a:cxn ang="0">
                  <a:pos x="131" y="508"/>
                </a:cxn>
                <a:cxn ang="0">
                  <a:pos x="174" y="479"/>
                </a:cxn>
                <a:cxn ang="0">
                  <a:pos x="174" y="436"/>
                </a:cxn>
                <a:cxn ang="0">
                  <a:pos x="131" y="408"/>
                </a:cxn>
                <a:cxn ang="0">
                  <a:pos x="174" y="408"/>
                </a:cxn>
                <a:cxn ang="0">
                  <a:pos x="131" y="286"/>
                </a:cxn>
                <a:cxn ang="0">
                  <a:pos x="174" y="265"/>
                </a:cxn>
                <a:cxn ang="0">
                  <a:pos x="174" y="215"/>
                </a:cxn>
                <a:cxn ang="0">
                  <a:pos x="131" y="193"/>
                </a:cxn>
                <a:cxn ang="0">
                  <a:pos x="174" y="193"/>
                </a:cxn>
                <a:cxn ang="0">
                  <a:pos x="131" y="71"/>
                </a:cxn>
                <a:cxn ang="0">
                  <a:pos x="240" y="694"/>
                </a:cxn>
                <a:cxn ang="0">
                  <a:pos x="240" y="651"/>
                </a:cxn>
                <a:cxn ang="0">
                  <a:pos x="196" y="622"/>
                </a:cxn>
                <a:cxn ang="0">
                  <a:pos x="240" y="622"/>
                </a:cxn>
                <a:cxn ang="0">
                  <a:pos x="196" y="508"/>
                </a:cxn>
                <a:cxn ang="0">
                  <a:pos x="240" y="479"/>
                </a:cxn>
                <a:cxn ang="0">
                  <a:pos x="240" y="436"/>
                </a:cxn>
                <a:cxn ang="0">
                  <a:pos x="196" y="408"/>
                </a:cxn>
                <a:cxn ang="0">
                  <a:pos x="240" y="408"/>
                </a:cxn>
                <a:cxn ang="0">
                  <a:pos x="196" y="286"/>
                </a:cxn>
                <a:cxn ang="0">
                  <a:pos x="240" y="265"/>
                </a:cxn>
                <a:cxn ang="0">
                  <a:pos x="240" y="215"/>
                </a:cxn>
                <a:cxn ang="0">
                  <a:pos x="196" y="193"/>
                </a:cxn>
                <a:cxn ang="0">
                  <a:pos x="240" y="193"/>
                </a:cxn>
                <a:cxn ang="0">
                  <a:pos x="196" y="71"/>
                </a:cxn>
              </a:cxnLst>
              <a:rect l="0" t="0" r="r" b="b"/>
              <a:pathLst>
                <a:path w="305" h="744">
                  <a:moveTo>
                    <a:pt x="276" y="694"/>
                  </a:moveTo>
                  <a:lnTo>
                    <a:pt x="276" y="50"/>
                  </a:lnTo>
                  <a:lnTo>
                    <a:pt x="283" y="50"/>
                  </a:lnTo>
                  <a:lnTo>
                    <a:pt x="283" y="21"/>
                  </a:lnTo>
                  <a:lnTo>
                    <a:pt x="196" y="21"/>
                  </a:lnTo>
                  <a:lnTo>
                    <a:pt x="196" y="0"/>
                  </a:lnTo>
                  <a:lnTo>
                    <a:pt x="58" y="0"/>
                  </a:lnTo>
                  <a:lnTo>
                    <a:pt x="58" y="21"/>
                  </a:lnTo>
                  <a:lnTo>
                    <a:pt x="22" y="21"/>
                  </a:lnTo>
                  <a:lnTo>
                    <a:pt x="22" y="50"/>
                  </a:lnTo>
                  <a:lnTo>
                    <a:pt x="29" y="50"/>
                  </a:lnTo>
                  <a:lnTo>
                    <a:pt x="29" y="694"/>
                  </a:lnTo>
                  <a:lnTo>
                    <a:pt x="0" y="694"/>
                  </a:lnTo>
                  <a:lnTo>
                    <a:pt x="0" y="744"/>
                  </a:lnTo>
                  <a:lnTo>
                    <a:pt x="305" y="744"/>
                  </a:lnTo>
                  <a:lnTo>
                    <a:pt x="305" y="694"/>
                  </a:lnTo>
                  <a:lnTo>
                    <a:pt x="276" y="694"/>
                  </a:lnTo>
                  <a:close/>
                  <a:moveTo>
                    <a:pt x="109" y="694"/>
                  </a:moveTo>
                  <a:lnTo>
                    <a:pt x="65" y="694"/>
                  </a:lnTo>
                  <a:lnTo>
                    <a:pt x="65" y="651"/>
                  </a:lnTo>
                  <a:lnTo>
                    <a:pt x="109" y="651"/>
                  </a:lnTo>
                  <a:lnTo>
                    <a:pt x="109" y="694"/>
                  </a:lnTo>
                  <a:close/>
                  <a:moveTo>
                    <a:pt x="109" y="622"/>
                  </a:moveTo>
                  <a:lnTo>
                    <a:pt x="65" y="622"/>
                  </a:lnTo>
                  <a:lnTo>
                    <a:pt x="65" y="579"/>
                  </a:lnTo>
                  <a:lnTo>
                    <a:pt x="109" y="579"/>
                  </a:lnTo>
                  <a:lnTo>
                    <a:pt x="109" y="622"/>
                  </a:lnTo>
                  <a:close/>
                  <a:moveTo>
                    <a:pt x="109" y="551"/>
                  </a:moveTo>
                  <a:lnTo>
                    <a:pt x="65" y="551"/>
                  </a:lnTo>
                  <a:lnTo>
                    <a:pt x="65" y="508"/>
                  </a:lnTo>
                  <a:lnTo>
                    <a:pt x="109" y="508"/>
                  </a:lnTo>
                  <a:lnTo>
                    <a:pt x="109" y="551"/>
                  </a:lnTo>
                  <a:close/>
                  <a:moveTo>
                    <a:pt x="109" y="479"/>
                  </a:moveTo>
                  <a:lnTo>
                    <a:pt x="65" y="479"/>
                  </a:lnTo>
                  <a:lnTo>
                    <a:pt x="65" y="436"/>
                  </a:lnTo>
                  <a:lnTo>
                    <a:pt x="109" y="436"/>
                  </a:lnTo>
                  <a:lnTo>
                    <a:pt x="109" y="479"/>
                  </a:lnTo>
                  <a:close/>
                  <a:moveTo>
                    <a:pt x="109" y="408"/>
                  </a:moveTo>
                  <a:lnTo>
                    <a:pt x="65" y="408"/>
                  </a:lnTo>
                  <a:lnTo>
                    <a:pt x="65" y="358"/>
                  </a:lnTo>
                  <a:lnTo>
                    <a:pt x="109" y="358"/>
                  </a:lnTo>
                  <a:lnTo>
                    <a:pt x="109" y="408"/>
                  </a:lnTo>
                  <a:close/>
                  <a:moveTo>
                    <a:pt x="109" y="336"/>
                  </a:moveTo>
                  <a:lnTo>
                    <a:pt x="65" y="336"/>
                  </a:lnTo>
                  <a:lnTo>
                    <a:pt x="65" y="286"/>
                  </a:lnTo>
                  <a:lnTo>
                    <a:pt x="109" y="286"/>
                  </a:lnTo>
                  <a:lnTo>
                    <a:pt x="109" y="336"/>
                  </a:lnTo>
                  <a:close/>
                  <a:moveTo>
                    <a:pt x="109" y="265"/>
                  </a:moveTo>
                  <a:lnTo>
                    <a:pt x="65" y="265"/>
                  </a:lnTo>
                  <a:lnTo>
                    <a:pt x="65" y="215"/>
                  </a:lnTo>
                  <a:lnTo>
                    <a:pt x="109" y="215"/>
                  </a:lnTo>
                  <a:lnTo>
                    <a:pt x="109" y="265"/>
                  </a:lnTo>
                  <a:close/>
                  <a:moveTo>
                    <a:pt x="109" y="193"/>
                  </a:moveTo>
                  <a:lnTo>
                    <a:pt x="65" y="193"/>
                  </a:lnTo>
                  <a:lnTo>
                    <a:pt x="65" y="143"/>
                  </a:lnTo>
                  <a:lnTo>
                    <a:pt x="109" y="143"/>
                  </a:lnTo>
                  <a:lnTo>
                    <a:pt x="109" y="193"/>
                  </a:lnTo>
                  <a:close/>
                  <a:moveTo>
                    <a:pt x="109" y="122"/>
                  </a:moveTo>
                  <a:lnTo>
                    <a:pt x="65" y="122"/>
                  </a:lnTo>
                  <a:lnTo>
                    <a:pt x="65" y="71"/>
                  </a:lnTo>
                  <a:lnTo>
                    <a:pt x="109" y="71"/>
                  </a:lnTo>
                  <a:lnTo>
                    <a:pt x="109" y="122"/>
                  </a:lnTo>
                  <a:close/>
                  <a:moveTo>
                    <a:pt x="174" y="694"/>
                  </a:moveTo>
                  <a:lnTo>
                    <a:pt x="131" y="694"/>
                  </a:lnTo>
                  <a:lnTo>
                    <a:pt x="131" y="651"/>
                  </a:lnTo>
                  <a:lnTo>
                    <a:pt x="174" y="651"/>
                  </a:lnTo>
                  <a:lnTo>
                    <a:pt x="174" y="694"/>
                  </a:lnTo>
                  <a:close/>
                  <a:moveTo>
                    <a:pt x="174" y="622"/>
                  </a:moveTo>
                  <a:lnTo>
                    <a:pt x="131" y="622"/>
                  </a:lnTo>
                  <a:lnTo>
                    <a:pt x="131" y="579"/>
                  </a:lnTo>
                  <a:lnTo>
                    <a:pt x="174" y="579"/>
                  </a:lnTo>
                  <a:lnTo>
                    <a:pt x="174" y="622"/>
                  </a:lnTo>
                  <a:close/>
                  <a:moveTo>
                    <a:pt x="174" y="551"/>
                  </a:moveTo>
                  <a:lnTo>
                    <a:pt x="131" y="551"/>
                  </a:lnTo>
                  <a:lnTo>
                    <a:pt x="131" y="508"/>
                  </a:lnTo>
                  <a:lnTo>
                    <a:pt x="174" y="508"/>
                  </a:lnTo>
                  <a:lnTo>
                    <a:pt x="174" y="551"/>
                  </a:lnTo>
                  <a:close/>
                  <a:moveTo>
                    <a:pt x="174" y="479"/>
                  </a:moveTo>
                  <a:lnTo>
                    <a:pt x="131" y="479"/>
                  </a:lnTo>
                  <a:lnTo>
                    <a:pt x="131" y="436"/>
                  </a:lnTo>
                  <a:lnTo>
                    <a:pt x="174" y="436"/>
                  </a:lnTo>
                  <a:lnTo>
                    <a:pt x="174" y="479"/>
                  </a:lnTo>
                  <a:close/>
                  <a:moveTo>
                    <a:pt x="174" y="408"/>
                  </a:moveTo>
                  <a:lnTo>
                    <a:pt x="131" y="408"/>
                  </a:lnTo>
                  <a:lnTo>
                    <a:pt x="131" y="358"/>
                  </a:lnTo>
                  <a:lnTo>
                    <a:pt x="174" y="358"/>
                  </a:lnTo>
                  <a:lnTo>
                    <a:pt x="174" y="408"/>
                  </a:lnTo>
                  <a:close/>
                  <a:moveTo>
                    <a:pt x="174" y="336"/>
                  </a:moveTo>
                  <a:lnTo>
                    <a:pt x="131" y="336"/>
                  </a:lnTo>
                  <a:lnTo>
                    <a:pt x="131" y="286"/>
                  </a:lnTo>
                  <a:lnTo>
                    <a:pt x="174" y="286"/>
                  </a:lnTo>
                  <a:lnTo>
                    <a:pt x="174" y="336"/>
                  </a:lnTo>
                  <a:close/>
                  <a:moveTo>
                    <a:pt x="174" y="265"/>
                  </a:moveTo>
                  <a:lnTo>
                    <a:pt x="131" y="265"/>
                  </a:lnTo>
                  <a:lnTo>
                    <a:pt x="131" y="215"/>
                  </a:lnTo>
                  <a:lnTo>
                    <a:pt x="174" y="215"/>
                  </a:lnTo>
                  <a:lnTo>
                    <a:pt x="174" y="265"/>
                  </a:lnTo>
                  <a:close/>
                  <a:moveTo>
                    <a:pt x="174" y="193"/>
                  </a:moveTo>
                  <a:lnTo>
                    <a:pt x="131" y="193"/>
                  </a:lnTo>
                  <a:lnTo>
                    <a:pt x="131" y="143"/>
                  </a:lnTo>
                  <a:lnTo>
                    <a:pt x="174" y="143"/>
                  </a:lnTo>
                  <a:lnTo>
                    <a:pt x="174" y="193"/>
                  </a:lnTo>
                  <a:close/>
                  <a:moveTo>
                    <a:pt x="174" y="122"/>
                  </a:moveTo>
                  <a:lnTo>
                    <a:pt x="131" y="122"/>
                  </a:lnTo>
                  <a:lnTo>
                    <a:pt x="131" y="71"/>
                  </a:lnTo>
                  <a:lnTo>
                    <a:pt x="174" y="71"/>
                  </a:lnTo>
                  <a:lnTo>
                    <a:pt x="174" y="122"/>
                  </a:lnTo>
                  <a:close/>
                  <a:moveTo>
                    <a:pt x="240" y="694"/>
                  </a:moveTo>
                  <a:lnTo>
                    <a:pt x="196" y="694"/>
                  </a:lnTo>
                  <a:lnTo>
                    <a:pt x="196" y="651"/>
                  </a:lnTo>
                  <a:lnTo>
                    <a:pt x="240" y="651"/>
                  </a:lnTo>
                  <a:lnTo>
                    <a:pt x="240" y="694"/>
                  </a:lnTo>
                  <a:close/>
                  <a:moveTo>
                    <a:pt x="240" y="622"/>
                  </a:moveTo>
                  <a:lnTo>
                    <a:pt x="196" y="622"/>
                  </a:lnTo>
                  <a:lnTo>
                    <a:pt x="196" y="579"/>
                  </a:lnTo>
                  <a:lnTo>
                    <a:pt x="240" y="579"/>
                  </a:lnTo>
                  <a:lnTo>
                    <a:pt x="240" y="622"/>
                  </a:lnTo>
                  <a:close/>
                  <a:moveTo>
                    <a:pt x="240" y="551"/>
                  </a:moveTo>
                  <a:lnTo>
                    <a:pt x="196" y="551"/>
                  </a:lnTo>
                  <a:lnTo>
                    <a:pt x="196" y="508"/>
                  </a:lnTo>
                  <a:lnTo>
                    <a:pt x="240" y="508"/>
                  </a:lnTo>
                  <a:lnTo>
                    <a:pt x="240" y="551"/>
                  </a:lnTo>
                  <a:close/>
                  <a:moveTo>
                    <a:pt x="240" y="479"/>
                  </a:moveTo>
                  <a:lnTo>
                    <a:pt x="196" y="479"/>
                  </a:lnTo>
                  <a:lnTo>
                    <a:pt x="196" y="436"/>
                  </a:lnTo>
                  <a:lnTo>
                    <a:pt x="240" y="436"/>
                  </a:lnTo>
                  <a:lnTo>
                    <a:pt x="240" y="479"/>
                  </a:lnTo>
                  <a:close/>
                  <a:moveTo>
                    <a:pt x="240" y="408"/>
                  </a:moveTo>
                  <a:lnTo>
                    <a:pt x="196" y="408"/>
                  </a:lnTo>
                  <a:lnTo>
                    <a:pt x="196" y="358"/>
                  </a:lnTo>
                  <a:lnTo>
                    <a:pt x="240" y="358"/>
                  </a:lnTo>
                  <a:lnTo>
                    <a:pt x="240" y="408"/>
                  </a:lnTo>
                  <a:close/>
                  <a:moveTo>
                    <a:pt x="240" y="336"/>
                  </a:moveTo>
                  <a:lnTo>
                    <a:pt x="196" y="336"/>
                  </a:lnTo>
                  <a:lnTo>
                    <a:pt x="196" y="286"/>
                  </a:lnTo>
                  <a:lnTo>
                    <a:pt x="240" y="286"/>
                  </a:lnTo>
                  <a:lnTo>
                    <a:pt x="240" y="336"/>
                  </a:lnTo>
                  <a:close/>
                  <a:moveTo>
                    <a:pt x="240" y="265"/>
                  </a:moveTo>
                  <a:lnTo>
                    <a:pt x="196" y="265"/>
                  </a:lnTo>
                  <a:lnTo>
                    <a:pt x="196" y="215"/>
                  </a:lnTo>
                  <a:lnTo>
                    <a:pt x="240" y="215"/>
                  </a:lnTo>
                  <a:lnTo>
                    <a:pt x="240" y="265"/>
                  </a:lnTo>
                  <a:close/>
                  <a:moveTo>
                    <a:pt x="240" y="193"/>
                  </a:moveTo>
                  <a:lnTo>
                    <a:pt x="196" y="193"/>
                  </a:lnTo>
                  <a:lnTo>
                    <a:pt x="196" y="143"/>
                  </a:lnTo>
                  <a:lnTo>
                    <a:pt x="240" y="143"/>
                  </a:lnTo>
                  <a:lnTo>
                    <a:pt x="240" y="193"/>
                  </a:lnTo>
                  <a:close/>
                  <a:moveTo>
                    <a:pt x="240" y="122"/>
                  </a:moveTo>
                  <a:lnTo>
                    <a:pt x="196" y="122"/>
                  </a:lnTo>
                  <a:lnTo>
                    <a:pt x="196" y="71"/>
                  </a:lnTo>
                  <a:lnTo>
                    <a:pt x="240" y="71"/>
                  </a:lnTo>
                  <a:lnTo>
                    <a:pt x="240" y="122"/>
                  </a:lnTo>
                  <a:close/>
                </a:path>
              </a:pathLst>
            </a:cu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4350" tIns="62175" rIns="124350" bIns="62175" numCol="1" anchor="t" anchorCtr="0" compatLnSpc="1">
              <a:prstTxWarp prst="textNoShape">
                <a:avLst/>
              </a:prstTxWarp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defTabSz="1115179"/>
              <a:endParaRPr lang="en-GB" sz="2300" dirty="0">
                <a:solidFill>
                  <a:srgbClr val="000000"/>
                </a:solidFill>
                <a:latin typeface="Calibri" panose="020F0502020204030204"/>
                <a:cs typeface="Arial" pitchFamily="34" charset="0"/>
              </a:endParaRPr>
            </a:p>
          </p:txBody>
        </p:sp>
      </p:grpSp>
      <p:sp>
        <p:nvSpPr>
          <p:cNvPr id="185" name="TextBox 184"/>
          <p:cNvSpPr txBox="1"/>
          <p:nvPr/>
        </p:nvSpPr>
        <p:spPr>
          <a:xfrm>
            <a:off x="183287" y="235040"/>
            <a:ext cx="1043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>
                <a:solidFill>
                  <a:srgbClr val="562212"/>
                </a:solidFill>
                <a:latin typeface="Arial Black" panose="020B0A040201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sz="2700" b="1" spc="-1" dirty="0">
                <a:latin typeface="Circe Bold" panose="020B0604020202020204" charset="-52"/>
              </a:rPr>
              <a:t>Программы </a:t>
            </a:r>
            <a:r>
              <a:rPr lang="ru-RU" sz="2700" b="1" spc="-1" dirty="0">
                <a:solidFill>
                  <a:srgbClr val="E74D39"/>
                </a:solidFill>
                <a:latin typeface="Circe Bold" panose="020B0604020202020204" charset="-52"/>
              </a:rPr>
              <a:t>льготного лизинга </a:t>
            </a:r>
            <a:r>
              <a:rPr lang="ru-RU" sz="2700" b="1" spc="-1" dirty="0">
                <a:latin typeface="Circe Bold" panose="020B0604020202020204" charset="-52"/>
              </a:rPr>
              <a:t>оборудования </a:t>
            </a:r>
          </a:p>
        </p:txBody>
      </p:sp>
      <p:pic>
        <p:nvPicPr>
          <p:cNvPr id="28" name="Рисунок 37">
            <a:extLst>
              <a:ext uri="{FF2B5EF4-FFF2-40B4-BE49-F238E27FC236}">
                <a16:creationId xmlns:a16="http://schemas.microsoft.com/office/drawing/2014/main" id="{5E2ADCD6-21CA-43E8-ADDF-A2AB5C2C2C52}"/>
              </a:ext>
            </a:extLst>
          </p:cNvPr>
          <p:cNvPicPr/>
          <p:nvPr/>
        </p:nvPicPr>
        <p:blipFill>
          <a:blip r:embed="rId2" cstate="print"/>
          <a:stretch/>
        </p:blipFill>
        <p:spPr>
          <a:xfrm>
            <a:off x="10469153" y="198787"/>
            <a:ext cx="1396080" cy="643320"/>
          </a:xfrm>
          <a:prstGeom prst="rect">
            <a:avLst/>
          </a:prstGeom>
          <a:ln>
            <a:noFill/>
          </a:ln>
        </p:spPr>
      </p:pic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4EB084EF-6D80-263E-D943-1577A18FCF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578126"/>
              </p:ext>
            </p:extLst>
          </p:nvPr>
        </p:nvGraphicFramePr>
        <p:xfrm>
          <a:off x="781253" y="2179256"/>
          <a:ext cx="10877664" cy="3702273"/>
        </p:xfrm>
        <a:graphic>
          <a:graphicData uri="http://schemas.openxmlformats.org/drawingml/2006/table">
            <a:tbl>
              <a:tblPr/>
              <a:tblGrid>
                <a:gridCol w="14354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805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395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9962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05468">
                  <a:extLst>
                    <a:ext uri="{9D8B030D-6E8A-4147-A177-3AD203B41FA5}">
                      <a16:colId xmlns:a16="http://schemas.microsoft.com/office/drawing/2014/main" val="1946331230"/>
                    </a:ext>
                  </a:extLst>
                </a:gridCol>
                <a:gridCol w="81886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63728">
                  <a:extLst>
                    <a:ext uri="{9D8B030D-6E8A-4147-A177-3AD203B41FA5}">
                      <a16:colId xmlns:a16="http://schemas.microsoft.com/office/drawing/2014/main" val="2776869294"/>
                    </a:ext>
                  </a:extLst>
                </a:gridCol>
                <a:gridCol w="1103347">
                  <a:extLst>
                    <a:ext uri="{9D8B030D-6E8A-4147-A177-3AD203B41FA5}">
                      <a16:colId xmlns:a16="http://schemas.microsoft.com/office/drawing/2014/main" val="2197400807"/>
                    </a:ext>
                  </a:extLst>
                </a:gridCol>
              </a:tblGrid>
              <a:tr h="123357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Продукт</a:t>
                      </a:r>
                    </a:p>
                  </a:txBody>
                  <a:tcPr marL="5272" marR="5272" marT="43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kern="1200" spc="-1" dirty="0">
                        <a:solidFill>
                          <a:srgbClr val="5E3427"/>
                        </a:solidFill>
                        <a:latin typeface="Circe Bold" panose="020B0604020202020204" charset="-52"/>
                        <a:ea typeface="+mn-ea"/>
                        <a:cs typeface="+mn-cs"/>
                      </a:endParaRPr>
                    </a:p>
                    <a:p>
                      <a:pPr algn="l" fontAlgn="b"/>
                      <a:r>
                        <a:rPr lang="ru-RU" sz="14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         </a:t>
                      </a:r>
                      <a:r>
                        <a:rPr lang="ru-RU" sz="1600" kern="1200" spc="-1" dirty="0">
                          <a:solidFill>
                            <a:srgbClr val="562212"/>
                          </a:solidFill>
                          <a:latin typeface="Circe"/>
                          <a:ea typeface="+mn-ea"/>
                          <a:cs typeface="+mn-cs"/>
                        </a:rPr>
                        <a:t>ПРИОРИТЕТ  +</a:t>
                      </a:r>
                    </a:p>
                    <a:p>
                      <a:pPr algn="ctr" fontAlgn="b"/>
                      <a:endParaRPr lang="ru-RU" sz="1400" kern="1200" spc="-1" dirty="0">
                        <a:solidFill>
                          <a:srgbClr val="5E3427"/>
                        </a:solidFill>
                        <a:latin typeface="Circe Bold" panose="020B0604020202020204" charset="-52"/>
                        <a:ea typeface="+mn-ea"/>
                        <a:cs typeface="+mn-cs"/>
                      </a:endParaRPr>
                    </a:p>
                    <a:p>
                      <a:pPr algn="ctr" fontAlgn="b"/>
                      <a:endParaRPr lang="ru-RU" sz="1400" kern="1200" spc="-1" dirty="0">
                        <a:solidFill>
                          <a:srgbClr val="5E3427"/>
                        </a:solidFill>
                        <a:latin typeface="Circe Bold" panose="020B0604020202020204" charset="-52"/>
                        <a:ea typeface="+mn-ea"/>
                        <a:cs typeface="+mn-cs"/>
                      </a:endParaRPr>
                    </a:p>
                    <a:p>
                      <a:pPr algn="ctr" fontAlgn="b"/>
                      <a:endParaRPr lang="ru-RU" sz="1400" kern="1200" spc="-1" dirty="0">
                        <a:solidFill>
                          <a:srgbClr val="5E3427"/>
                        </a:solidFill>
                        <a:latin typeface="Circe Bold" panose="020B0604020202020204" charset="-52"/>
                        <a:ea typeface="+mn-ea"/>
                        <a:cs typeface="+mn-cs"/>
                      </a:endParaRPr>
                    </a:p>
                    <a:p>
                      <a:pPr algn="ctr" fontAlgn="b"/>
                      <a:endParaRPr lang="ru-RU" sz="1400" kern="1200" spc="-1" dirty="0">
                        <a:solidFill>
                          <a:srgbClr val="5E3427"/>
                        </a:solidFill>
                        <a:latin typeface="Circe Bold" panose="020B0604020202020204" charset="-52"/>
                        <a:ea typeface="+mn-ea"/>
                        <a:cs typeface="+mn-cs"/>
                      </a:endParaRPr>
                    </a:p>
                  </a:txBody>
                  <a:tcPr marL="5272" marR="5272" marT="43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l" fontAlgn="b"/>
                      <a:r>
                        <a:rPr lang="ru-RU" sz="14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                                  </a:t>
                      </a:r>
                      <a:r>
                        <a:rPr lang="ru-RU" sz="1600" kern="1200" spc="-1" dirty="0">
                          <a:solidFill>
                            <a:srgbClr val="562212"/>
                          </a:solidFill>
                          <a:latin typeface="Circe"/>
                          <a:ea typeface="+mn-ea"/>
                          <a:cs typeface="+mn-cs"/>
                        </a:rPr>
                        <a:t>ПРИОРИТЕТ</a:t>
                      </a:r>
                    </a:p>
                    <a:p>
                      <a:pPr algn="ctr" fontAlgn="b"/>
                      <a:endParaRPr lang="ru-RU" sz="1400" kern="1200" spc="-1" dirty="0">
                        <a:solidFill>
                          <a:srgbClr val="5E3427"/>
                        </a:solidFill>
                        <a:latin typeface="Circe Bold" panose="020B0604020202020204" charset="-52"/>
                        <a:ea typeface="+mn-ea"/>
                        <a:cs typeface="+mn-cs"/>
                      </a:endParaRPr>
                    </a:p>
                    <a:p>
                      <a:pPr algn="ctr" fontAlgn="b"/>
                      <a:endParaRPr lang="ru-RU" sz="1400" kern="1200" spc="-1" dirty="0">
                        <a:solidFill>
                          <a:srgbClr val="5E3427"/>
                        </a:solidFill>
                        <a:latin typeface="Circe Bold" panose="020B0604020202020204" charset="-52"/>
                        <a:ea typeface="+mn-ea"/>
                        <a:cs typeface="+mn-cs"/>
                      </a:endParaRPr>
                    </a:p>
                  </a:txBody>
                  <a:tcPr marL="5272" marR="5272" marT="43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000" kern="1200" spc="-1" dirty="0">
                        <a:solidFill>
                          <a:srgbClr val="5E3427"/>
                        </a:solidFill>
                        <a:latin typeface="Circe Bold" panose="020B0604020202020204" charset="-52"/>
                        <a:ea typeface="+mn-ea"/>
                        <a:cs typeface="+mn-cs"/>
                      </a:endParaRPr>
                    </a:p>
                  </a:txBody>
                  <a:tcPr marL="5272" marR="5272" marT="43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200" kern="1200" spc="-1" dirty="0">
                        <a:solidFill>
                          <a:srgbClr val="5E3427"/>
                        </a:solidFill>
                        <a:latin typeface="Circe Bold" panose="020B0604020202020204" charset="-52"/>
                        <a:ea typeface="+mn-ea"/>
                        <a:cs typeface="+mn-cs"/>
                      </a:endParaRPr>
                    </a:p>
                  </a:txBody>
                  <a:tcPr marL="5272" marR="5272" marT="43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2D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200" kern="1200" spc="-1" dirty="0">
                        <a:solidFill>
                          <a:srgbClr val="5E3427"/>
                        </a:solidFill>
                        <a:latin typeface="Circe Bold" panose="020B0604020202020204" charset="-52"/>
                        <a:ea typeface="+mn-ea"/>
                        <a:cs typeface="+mn-cs"/>
                      </a:endParaRPr>
                    </a:p>
                  </a:txBody>
                  <a:tcPr marL="5272" marR="5272" marT="43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2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155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Отрасли</a:t>
                      </a:r>
                    </a:p>
                    <a:p>
                      <a:pPr algn="ctr" fontAlgn="b"/>
                      <a:endParaRPr lang="ru-RU" sz="1600" kern="1200" spc="-1" dirty="0">
                        <a:solidFill>
                          <a:srgbClr val="5E3427"/>
                        </a:solidFill>
                        <a:latin typeface="Circe Bold" panose="020B0604020202020204" charset="-52"/>
                        <a:ea typeface="+mn-ea"/>
                        <a:cs typeface="+mn-cs"/>
                      </a:endParaRPr>
                    </a:p>
                  </a:txBody>
                  <a:tcPr marL="5272" marR="5272" marT="43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Обрабатывающие </a:t>
                      </a:r>
                    </a:p>
                    <a:p>
                      <a:pPr algn="ctr" fontAlgn="b"/>
                      <a:r>
                        <a:rPr lang="ru-RU" sz="12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Производства *</a:t>
                      </a:r>
                    </a:p>
                  </a:txBody>
                  <a:tcPr marL="5272" marR="5272" marT="43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Обрабатывающие </a:t>
                      </a:r>
                    </a:p>
                    <a:p>
                      <a:pPr algn="ctr" fontAlgn="b"/>
                      <a:r>
                        <a:rPr lang="ru-RU" sz="12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Производства * </a:t>
                      </a:r>
                    </a:p>
                  </a:txBody>
                  <a:tcPr marL="5272" marR="5272" marT="43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ТУРИЗМ</a:t>
                      </a:r>
                    </a:p>
                  </a:txBody>
                  <a:tcPr marL="5272" marR="5272" marT="43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МЕДИЦИНА</a:t>
                      </a:r>
                    </a:p>
                  </a:txBody>
                  <a:tcPr marL="5272" marR="5272" marT="43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НАУКА </a:t>
                      </a:r>
                    </a:p>
                  </a:txBody>
                  <a:tcPr marL="5272" marR="5272" marT="43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СПОРТ</a:t>
                      </a:r>
                    </a:p>
                  </a:txBody>
                  <a:tcPr marL="5272" marR="5272" marT="43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Креативные индустрии</a:t>
                      </a:r>
                    </a:p>
                  </a:txBody>
                  <a:tcPr marL="5272" marR="5272" marT="43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8839591"/>
                  </a:ext>
                </a:extLst>
              </a:tr>
              <a:tr h="35839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Срок</a:t>
                      </a:r>
                    </a:p>
                  </a:txBody>
                  <a:tcPr marL="5272" marR="5272" marT="43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13 - 84 месяцев (7 лет)</a:t>
                      </a:r>
                      <a:endParaRPr lang="ru-RU" sz="1200" kern="1200" spc="-1" dirty="0">
                        <a:solidFill>
                          <a:srgbClr val="5E3427"/>
                        </a:solidFill>
                        <a:latin typeface="Circe Bold" panose="020B0604020202020204" charset="-52"/>
                        <a:ea typeface="+mn-ea"/>
                        <a:cs typeface="+mn-cs"/>
                      </a:endParaRPr>
                    </a:p>
                  </a:txBody>
                  <a:tcPr marL="5272" marR="5272" marT="43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kern="1200" spc="-1" dirty="0">
                        <a:solidFill>
                          <a:srgbClr val="5E3427"/>
                        </a:solidFill>
                        <a:latin typeface="Circe Bold" panose="020B0604020202020204" charset="-52"/>
                        <a:ea typeface="+mn-ea"/>
                        <a:cs typeface="+mn-cs"/>
                      </a:endParaRPr>
                    </a:p>
                  </a:txBody>
                  <a:tcPr marL="5272" marR="5272" marT="43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200" kern="1200" spc="-1" dirty="0">
                        <a:solidFill>
                          <a:srgbClr val="5E3427"/>
                        </a:solidFill>
                        <a:latin typeface="Circe Bold" panose="020B0604020202020204" charset="-52"/>
                        <a:ea typeface="+mn-ea"/>
                        <a:cs typeface="+mn-cs"/>
                      </a:endParaRPr>
                    </a:p>
                  </a:txBody>
                  <a:tcPr marL="5272" marR="5272" marT="43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200" kern="1200" spc="-1" dirty="0">
                        <a:solidFill>
                          <a:srgbClr val="5E3427"/>
                        </a:solidFill>
                        <a:latin typeface="Circe Bold" panose="020B0604020202020204" charset="-52"/>
                        <a:ea typeface="+mn-ea"/>
                        <a:cs typeface="+mn-cs"/>
                      </a:endParaRPr>
                    </a:p>
                  </a:txBody>
                  <a:tcPr marL="5272" marR="5272" marT="43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200" kern="1200" spc="-1" dirty="0">
                        <a:solidFill>
                          <a:srgbClr val="5E3427"/>
                        </a:solidFill>
                        <a:latin typeface="Circe Bold" panose="020B0604020202020204" charset="-52"/>
                        <a:ea typeface="+mn-ea"/>
                        <a:cs typeface="+mn-cs"/>
                      </a:endParaRPr>
                    </a:p>
                  </a:txBody>
                  <a:tcPr marL="5272" marR="5272" marT="43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kern="1200" spc="-1" dirty="0">
                        <a:solidFill>
                          <a:srgbClr val="5E3427"/>
                        </a:solidFill>
                        <a:latin typeface="Circe Bold" panose="020B0604020202020204" charset="-52"/>
                        <a:ea typeface="+mn-ea"/>
                        <a:cs typeface="+mn-cs"/>
                      </a:endParaRPr>
                    </a:p>
                  </a:txBody>
                  <a:tcPr marL="5272" marR="5272" marT="43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kern="1200" spc="-1" dirty="0">
                        <a:solidFill>
                          <a:srgbClr val="5E3427"/>
                        </a:solidFill>
                        <a:latin typeface="Circe Bold" panose="020B0604020202020204" charset="-52"/>
                        <a:ea typeface="+mn-ea"/>
                        <a:cs typeface="+mn-cs"/>
                      </a:endParaRPr>
                    </a:p>
                  </a:txBody>
                  <a:tcPr marL="5272" marR="5272" marT="43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046482"/>
                  </a:ext>
                </a:extLst>
              </a:tr>
              <a:tr h="15369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Ставка</a:t>
                      </a:r>
                    </a:p>
                  </a:txBody>
                  <a:tcPr marL="8232" marR="8232" marT="6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spc="-1" dirty="0">
                          <a:solidFill>
                            <a:srgbClr val="ED5539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2,8 % до 4%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spc="-1" dirty="0">
                          <a:solidFill>
                            <a:srgbClr val="ED5539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к предмету лизинга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 или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6%</a:t>
                      </a:r>
                      <a:r>
                        <a:rPr lang="ru-RU" sz="12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 годовых - российское оборудование   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8%</a:t>
                      </a:r>
                      <a:r>
                        <a:rPr lang="ru-RU" sz="12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 годовых - иностранное оборудование</a:t>
                      </a:r>
                    </a:p>
                  </a:txBody>
                  <a:tcPr marL="8232" marR="8232" marT="6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kern="1200" spc="-1" dirty="0">
                        <a:solidFill>
                          <a:srgbClr val="5E3427"/>
                        </a:solidFill>
                        <a:latin typeface="Circe Bold" panose="020B0604020202020204" charset="-52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                                          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                                          Ключевая ставка ЦБ + </a:t>
                      </a:r>
                      <a:r>
                        <a:rPr lang="en-US" sz="14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7</a:t>
                      </a:r>
                      <a:r>
                        <a:rPr lang="ru-RU" sz="14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,5</a:t>
                      </a:r>
                      <a:r>
                        <a:rPr lang="en-US" sz="14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%</a:t>
                      </a:r>
                      <a:r>
                        <a:rPr lang="ru-RU" sz="14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2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   МИКРО бизнес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kern="1200" spc="-1" dirty="0">
                        <a:solidFill>
                          <a:srgbClr val="5E3427"/>
                        </a:solidFill>
                        <a:latin typeface="Circe Bold" panose="020B0604020202020204" charset="-52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spc="-1" noProof="0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                                          Ключевая ставка ЦБ </a:t>
                      </a:r>
                      <a:r>
                        <a:rPr lang="ru-RU" sz="1400" kern="1200" spc="-1" noProof="0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+ 7 </a:t>
                      </a:r>
                      <a:r>
                        <a:rPr lang="en-US" sz="1400" kern="1200" spc="-1" noProof="0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%</a:t>
                      </a:r>
                      <a:r>
                        <a:rPr lang="ru-RU" sz="1400" kern="1200" spc="-1" noProof="0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       </a:t>
                      </a:r>
                      <a:r>
                        <a:rPr lang="ru-RU" sz="12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МАЛЫЙ бизнес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kern="1200" spc="-1" dirty="0">
                        <a:solidFill>
                          <a:srgbClr val="5E3427"/>
                        </a:solidFill>
                        <a:latin typeface="Circe Bold" panose="020B0604020202020204" charset="-52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                                           Ключевая ставка ЦБ + </a:t>
                      </a:r>
                      <a:r>
                        <a:rPr lang="ru-RU" sz="14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6 </a:t>
                      </a:r>
                      <a:r>
                        <a:rPr lang="en-US" sz="14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%</a:t>
                      </a:r>
                      <a:r>
                        <a:rPr lang="ru-RU" sz="12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       СРЕДНИЙ бизнес</a:t>
                      </a:r>
                    </a:p>
                  </a:txBody>
                  <a:tcPr marL="8232" marR="8232" marT="6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kern="1200" spc="-1" dirty="0">
                        <a:solidFill>
                          <a:srgbClr val="5E3427"/>
                        </a:solidFill>
                        <a:latin typeface="Circe Bold" panose="020B0604020202020204" charset="-52"/>
                        <a:ea typeface="+mn-ea"/>
                        <a:cs typeface="+mn-cs"/>
                      </a:endParaRPr>
                    </a:p>
                  </a:txBody>
                  <a:tcPr marL="8232" marR="8232" marT="6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kern="1200" spc="-1" dirty="0">
                        <a:solidFill>
                          <a:srgbClr val="5E3427"/>
                        </a:solidFill>
                        <a:latin typeface="Circe Bold" panose="020B0604020202020204" charset="-52"/>
                        <a:ea typeface="+mn-ea"/>
                        <a:cs typeface="+mn-cs"/>
                      </a:endParaRPr>
                    </a:p>
                  </a:txBody>
                  <a:tcPr marL="8232" marR="8232" marT="6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93FC0E4-B46C-4D0C-1FDF-A0EBC1415819}"/>
              </a:ext>
            </a:extLst>
          </p:cNvPr>
          <p:cNvSpPr/>
          <p:nvPr/>
        </p:nvSpPr>
        <p:spPr>
          <a:xfrm>
            <a:off x="985652" y="1279059"/>
            <a:ext cx="107317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ctr">
              <a:defRPr/>
            </a:pPr>
            <a:r>
              <a:rPr lang="ru-RU" sz="1600" spc="-1" dirty="0">
                <a:solidFill>
                  <a:srgbClr val="562212"/>
                </a:solidFill>
                <a:latin typeface="Circe"/>
              </a:rPr>
              <a:t>Приобретение нового ранее не использованного оборудования стоимостью </a:t>
            </a:r>
            <a:r>
              <a:rPr lang="ru-RU" sz="1600" spc="-1" dirty="0">
                <a:solidFill>
                  <a:srgbClr val="E74D39"/>
                </a:solidFill>
                <a:latin typeface="Circe"/>
              </a:rPr>
              <a:t>от 500 тыс. рублей до 50 млн. рублей</a:t>
            </a:r>
            <a:endParaRPr lang="ru-RU" sz="1600" spc="-1" dirty="0">
              <a:solidFill>
                <a:srgbClr val="562212"/>
              </a:solidFill>
              <a:latin typeface="Circe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D3BF1F8-E8D3-F94D-7B8C-6F21BA902FF8}"/>
              </a:ext>
            </a:extLst>
          </p:cNvPr>
          <p:cNvSpPr txBox="1"/>
          <p:nvPr/>
        </p:nvSpPr>
        <p:spPr>
          <a:xfrm>
            <a:off x="781254" y="6010055"/>
            <a:ext cx="109361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000" spc="-1" dirty="0">
                <a:solidFill>
                  <a:srgbClr val="562212"/>
                </a:solidFill>
                <a:latin typeface="Circe"/>
              </a:rPr>
              <a:t>*</a:t>
            </a:r>
            <a:r>
              <a:rPr lang="ru-RU" sz="1600" spc="-1" dirty="0">
                <a:solidFill>
                  <a:srgbClr val="562212"/>
                </a:solidFill>
                <a:latin typeface="Circe"/>
              </a:rPr>
              <a:t>   Раздел С   «Обрабатывающие производства» в ОКВЭД-2, классы 10, 11, 13 – 18, 20, 21, 22, 24 – 33 </a:t>
            </a:r>
          </a:p>
        </p:txBody>
      </p:sp>
      <p:pic>
        <p:nvPicPr>
          <p:cNvPr id="2" name="Рисунок 1" descr="Предупреждение">
            <a:extLst>
              <a:ext uri="{FF2B5EF4-FFF2-40B4-BE49-F238E27FC236}">
                <a16:creationId xmlns:a16="http://schemas.microsoft.com/office/drawing/2014/main" id="{F8BBA5A0-D5D2-82A6-051D-D9F2FEBF21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21241" y="2834780"/>
            <a:ext cx="423332" cy="4233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AF5E85-C9EC-F52A-DD58-57D3E848C636}"/>
              </a:ext>
            </a:extLst>
          </p:cNvPr>
          <p:cNvSpPr txBox="1"/>
          <p:nvPr/>
        </p:nvSpPr>
        <p:spPr>
          <a:xfrm>
            <a:off x="3233397" y="2754059"/>
            <a:ext cx="27537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kern="1200" spc="-1" dirty="0">
                <a:solidFill>
                  <a:srgbClr val="5E3427"/>
                </a:solidFill>
                <a:latin typeface="Circe Bold" panose="020B0604020202020204" charset="-52"/>
                <a:ea typeface="+mn-ea"/>
                <a:cs typeface="+mn-cs"/>
              </a:rPr>
              <a:t>  </a:t>
            </a:r>
            <a:r>
              <a:rPr lang="ru-RU" sz="1600" spc="-1" dirty="0">
                <a:solidFill>
                  <a:srgbClr val="562212"/>
                </a:solidFill>
                <a:latin typeface="Circe"/>
              </a:rPr>
              <a:t>Микробизнес</a:t>
            </a:r>
          </a:p>
          <a:p>
            <a:pPr marL="0" marR="0" lvl="0" indent="0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spc="-1" dirty="0">
                <a:solidFill>
                  <a:srgbClr val="562212"/>
                </a:solidFill>
                <a:latin typeface="Circe"/>
              </a:rPr>
              <a:t>  Малый бизнес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A2CEBB-E175-42AC-DAD1-74529B9BDCFF}"/>
              </a:ext>
            </a:extLst>
          </p:cNvPr>
          <p:cNvSpPr txBox="1"/>
          <p:nvPr/>
        </p:nvSpPr>
        <p:spPr>
          <a:xfrm>
            <a:off x="9636230" y="2507837"/>
            <a:ext cx="22613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>
              <a:defRPr/>
            </a:pPr>
            <a:r>
              <a:rPr lang="ru-RU" sz="1600" kern="1200" spc="-1" dirty="0">
                <a:solidFill>
                  <a:srgbClr val="5E3427"/>
                </a:solidFill>
                <a:latin typeface="Circe Bold" panose="020B0604020202020204" charset="-52"/>
                <a:ea typeface="+mn-ea"/>
                <a:cs typeface="+mn-cs"/>
              </a:rPr>
              <a:t>  </a:t>
            </a:r>
            <a:r>
              <a:rPr lang="ru-RU" sz="1600" spc="-1" dirty="0">
                <a:solidFill>
                  <a:srgbClr val="562212"/>
                </a:solidFill>
                <a:latin typeface="Circe"/>
              </a:rPr>
              <a:t>Микробизнес</a:t>
            </a:r>
          </a:p>
          <a:p>
            <a:pPr fontAlgn="ctr">
              <a:defRPr/>
            </a:pPr>
            <a:r>
              <a:rPr lang="ru-RU" sz="1600" spc="-1" dirty="0">
                <a:solidFill>
                  <a:srgbClr val="562212"/>
                </a:solidFill>
                <a:latin typeface="Circe"/>
              </a:rPr>
              <a:t>  Малый бизнес</a:t>
            </a:r>
          </a:p>
          <a:p>
            <a:pPr fontAlgn="ctr">
              <a:defRPr/>
            </a:pPr>
            <a:r>
              <a:rPr lang="ru-RU" sz="1600" spc="-1" dirty="0">
                <a:solidFill>
                  <a:srgbClr val="562212"/>
                </a:solidFill>
                <a:latin typeface="Circe"/>
              </a:rPr>
              <a:t>  Средний бизнес </a:t>
            </a:r>
          </a:p>
        </p:txBody>
      </p:sp>
      <p:pic>
        <p:nvPicPr>
          <p:cNvPr id="9" name="Рисунок 8" descr="Предупреждение">
            <a:extLst>
              <a:ext uri="{FF2B5EF4-FFF2-40B4-BE49-F238E27FC236}">
                <a16:creationId xmlns:a16="http://schemas.microsoft.com/office/drawing/2014/main" id="{242C80B0-19CC-96CE-317B-A10DF5810E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25214" y="2711669"/>
            <a:ext cx="423332" cy="4233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A81CCA6-72C3-7C31-72C7-EB0C789D73C7}"/>
              </a:ext>
            </a:extLst>
          </p:cNvPr>
          <p:cNvSpPr txBox="1"/>
          <p:nvPr/>
        </p:nvSpPr>
        <p:spPr>
          <a:xfrm>
            <a:off x="665017" y="894691"/>
            <a:ext cx="10430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fontAlgn="ctr">
              <a:defRPr/>
            </a:pPr>
            <a:r>
              <a:rPr lang="en-US" sz="1800" spc="-1" dirty="0">
                <a:solidFill>
                  <a:srgbClr val="562212"/>
                </a:solidFill>
                <a:latin typeface="Circe"/>
              </a:rPr>
              <a:t>   </a:t>
            </a:r>
            <a:r>
              <a:rPr lang="ru-RU" sz="1800" spc="-1" dirty="0">
                <a:solidFill>
                  <a:srgbClr val="562212"/>
                </a:solidFill>
                <a:latin typeface="Circe"/>
              </a:rPr>
              <a:t>Лизинг</a:t>
            </a:r>
            <a:r>
              <a:rPr lang="ru-RU" sz="1800" b="1" spc="-1" dirty="0">
                <a:solidFill>
                  <a:srgbClr val="E74D39"/>
                </a:solidFill>
                <a:latin typeface="Circe"/>
              </a:rPr>
              <a:t>  БЕЗ АВАНСА </a:t>
            </a:r>
            <a:r>
              <a:rPr lang="ru-RU" sz="1800" spc="-1" dirty="0">
                <a:solidFill>
                  <a:srgbClr val="562212"/>
                </a:solidFill>
                <a:latin typeface="Circe"/>
              </a:rPr>
              <a:t>при поручительстве Центра «Мой бизнес»  от 10% в остальных случаях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21BDB6-DBB3-A469-FFDE-4E935CEFFD28}"/>
              </a:ext>
            </a:extLst>
          </p:cNvPr>
          <p:cNvSpPr txBox="1"/>
          <p:nvPr/>
        </p:nvSpPr>
        <p:spPr>
          <a:xfrm>
            <a:off x="988024" y="1649215"/>
            <a:ext cx="437681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>
              <a:defRPr/>
            </a:pPr>
            <a:r>
              <a:rPr lang="ru-RU" sz="1600" spc="-1" dirty="0">
                <a:solidFill>
                  <a:srgbClr val="562212"/>
                </a:solidFill>
                <a:latin typeface="Circe"/>
              </a:rPr>
              <a:t>Срок лизинга  от 13 до 84 месяцев – до 7 лет</a:t>
            </a:r>
          </a:p>
        </p:txBody>
      </p:sp>
      <p:sp>
        <p:nvSpPr>
          <p:cNvPr id="12" name="Стрелка: пятиугольник 11">
            <a:extLst>
              <a:ext uri="{FF2B5EF4-FFF2-40B4-BE49-F238E27FC236}">
                <a16:creationId xmlns:a16="http://schemas.microsoft.com/office/drawing/2014/main" id="{C74C9203-B0D8-99E8-1FD5-53F61262C1EE}"/>
              </a:ext>
            </a:extLst>
          </p:cNvPr>
          <p:cNvSpPr/>
          <p:nvPr/>
        </p:nvSpPr>
        <p:spPr>
          <a:xfrm>
            <a:off x="781253" y="1028239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: пятиугольник 12">
            <a:extLst>
              <a:ext uri="{FF2B5EF4-FFF2-40B4-BE49-F238E27FC236}">
                <a16:creationId xmlns:a16="http://schemas.microsoft.com/office/drawing/2014/main" id="{9339CC79-8013-BE22-908C-250BC2A42068}"/>
              </a:ext>
            </a:extLst>
          </p:cNvPr>
          <p:cNvSpPr/>
          <p:nvPr/>
        </p:nvSpPr>
        <p:spPr>
          <a:xfrm>
            <a:off x="781254" y="1351070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: пятиугольник 13">
            <a:extLst>
              <a:ext uri="{FF2B5EF4-FFF2-40B4-BE49-F238E27FC236}">
                <a16:creationId xmlns:a16="http://schemas.microsoft.com/office/drawing/2014/main" id="{339E78D0-7785-7AEE-F7A7-664826B6187C}"/>
              </a:ext>
            </a:extLst>
          </p:cNvPr>
          <p:cNvSpPr/>
          <p:nvPr/>
        </p:nvSpPr>
        <p:spPr>
          <a:xfrm>
            <a:off x="781254" y="1768806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7037259"/>
      </p:ext>
    </p:extLst>
  </p:cSld>
  <p:clrMapOvr>
    <a:masterClrMapping/>
  </p:clrMapOvr>
  <p:transition advTm="15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602109" y="1097044"/>
            <a:ext cx="11476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pc="-1" dirty="0">
                <a:solidFill>
                  <a:srgbClr val="562212"/>
                </a:solidFill>
                <a:latin typeface="Circe"/>
              </a:rPr>
              <a:t>Поручительство предоставляется в качестве залогового обеспечения по кредитам, займам, банковской гарантии, лизингу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63662" y="2379519"/>
            <a:ext cx="644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baseline="30000" dirty="0">
                <a:solidFill>
                  <a:srgbClr val="5622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208196" y="2048113"/>
            <a:ext cx="16879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5622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70%</a:t>
            </a:r>
            <a:endParaRPr lang="ru-RU" sz="4000" b="1" baseline="30000" dirty="0">
              <a:solidFill>
                <a:srgbClr val="56221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09670" y="2415881"/>
            <a:ext cx="5278926" cy="1549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spc="-1" dirty="0">
                <a:solidFill>
                  <a:srgbClr val="E74D39"/>
                </a:solidFill>
                <a:latin typeface="Circe"/>
              </a:rPr>
              <a:t>от суммы обязательства, </a:t>
            </a:r>
          </a:p>
          <a:p>
            <a:r>
              <a:rPr lang="ru-RU" sz="1600" spc="-1" dirty="0">
                <a:solidFill>
                  <a:srgbClr val="E74D39"/>
                </a:solidFill>
                <a:latin typeface="Circe"/>
              </a:rPr>
              <a:t>но не более 42 млн. рублей в отношении одного заемщика</a:t>
            </a:r>
          </a:p>
          <a:p>
            <a:pPr fontAlgn="b">
              <a:defRPr/>
            </a:pPr>
            <a:endParaRPr lang="ru-RU" sz="1600" spc="-1" dirty="0">
              <a:solidFill>
                <a:srgbClr val="562212"/>
              </a:solidFill>
              <a:latin typeface="Circe"/>
            </a:endParaRPr>
          </a:p>
          <a:p>
            <a:pPr fontAlgn="b">
              <a:defRPr/>
            </a:pPr>
            <a:r>
              <a:rPr lang="ru-RU" sz="1600" spc="-1" dirty="0">
                <a:solidFill>
                  <a:srgbClr val="E74D39"/>
                </a:solidFill>
                <a:latin typeface="Circe"/>
              </a:rPr>
              <a:t>ТОРГОВЛЯ</a:t>
            </a:r>
            <a:r>
              <a:rPr lang="ru-RU" sz="1600" spc="-1" dirty="0">
                <a:solidFill>
                  <a:srgbClr val="562212"/>
                </a:solidFill>
                <a:latin typeface="Circe"/>
              </a:rPr>
              <a:t>– до 50% от суммы финансирования</a:t>
            </a:r>
          </a:p>
          <a:p>
            <a:endParaRPr lang="ru-RU" sz="2200" b="1" baseline="30000" dirty="0">
              <a:solidFill>
                <a:srgbClr val="5E342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870" y="2135606"/>
            <a:ext cx="5135417" cy="375051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AF19D7C-AD59-413E-A4F0-7DA3B79D1999}"/>
              </a:ext>
            </a:extLst>
          </p:cNvPr>
          <p:cNvSpPr txBox="1"/>
          <p:nvPr/>
        </p:nvSpPr>
        <p:spPr>
          <a:xfrm>
            <a:off x="809670" y="5380795"/>
            <a:ext cx="4504202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spc="-1" dirty="0">
                <a:latin typeface="Circe"/>
              </a:rPr>
              <a:t>Стоимость поручительства </a:t>
            </a:r>
          </a:p>
          <a:p>
            <a:r>
              <a:rPr lang="ru-RU" sz="1600" spc="-1" dirty="0">
                <a:latin typeface="Circe"/>
              </a:rPr>
              <a:t>0,5 % годовых от суммы поручительства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E1E4F32-0801-3649-8722-0A36FC4889A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530633" y="128083"/>
            <a:ext cx="1416797" cy="72523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A5F704E-9AED-9190-7872-DD702AA2D8E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49434" y="4723212"/>
            <a:ext cx="1817706" cy="11629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220E44-9ED0-5B46-F559-F7A32CC4F926}"/>
              </a:ext>
            </a:extLst>
          </p:cNvPr>
          <p:cNvSpPr txBox="1"/>
          <p:nvPr/>
        </p:nvSpPr>
        <p:spPr>
          <a:xfrm>
            <a:off x="103333" y="141403"/>
            <a:ext cx="7350063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700" b="1" dirty="0">
                <a:solidFill>
                  <a:srgbClr val="562212"/>
                </a:solidFill>
                <a:latin typeface="Circe" panose="020B0502020203020203" pitchFamily="34" charset="-52"/>
                <a:ea typeface="+mj-ea"/>
                <a:cs typeface="Times New Roman" panose="02020603050405020304" pitchFamily="18" charset="0"/>
              </a:rPr>
              <a:t> Гарантийная поддержка и сопровождение </a:t>
            </a:r>
          </a:p>
        </p:txBody>
      </p:sp>
    </p:spTree>
    <p:extLst>
      <p:ext uri="{BB962C8B-B14F-4D97-AF65-F5344CB8AC3E}">
        <p14:creationId xmlns:p14="http://schemas.microsoft.com/office/powerpoint/2010/main" val="12933362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9B4EE47C-2833-43DE-9378-1AE3F395AC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459897"/>
            <a:ext cx="8670925" cy="460375"/>
          </a:xfrm>
        </p:spPr>
        <p:txBody>
          <a:bodyPr/>
          <a:lstStyle/>
          <a:p>
            <a:r>
              <a:rPr lang="ru-RU" dirty="0"/>
              <a:t>Как получить поддержку</a:t>
            </a:r>
          </a:p>
        </p:txBody>
      </p: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92086A8C-24CA-4657-ADA0-8719102C5118}"/>
              </a:ext>
            </a:extLst>
          </p:cNvPr>
          <p:cNvGrpSpPr/>
          <p:nvPr/>
        </p:nvGrpSpPr>
        <p:grpSpPr>
          <a:xfrm>
            <a:off x="8975725" y="1265948"/>
            <a:ext cx="2738600" cy="2738600"/>
            <a:chOff x="8254875" y="2059698"/>
            <a:chExt cx="2738600" cy="2738600"/>
          </a:xfrm>
        </p:grpSpPr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id="{3DBA80E0-B66F-4D6A-B97E-B408D92180FD}"/>
                </a:ext>
              </a:extLst>
            </p:cNvPr>
            <p:cNvSpPr/>
            <p:nvPr/>
          </p:nvSpPr>
          <p:spPr>
            <a:xfrm>
              <a:off x="8254875" y="2059698"/>
              <a:ext cx="2738600" cy="2738600"/>
            </a:xfrm>
            <a:prstGeom prst="ellipse">
              <a:avLst/>
            </a:prstGeom>
            <a:solidFill>
              <a:srgbClr val="EED8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874DC987-B36E-4A98-8155-E16B4CDD5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8014" y="2209796"/>
              <a:ext cx="2432323" cy="2438404"/>
            </a:xfrm>
            <a:prstGeom prst="rect">
              <a:avLst/>
            </a:prstGeom>
          </p:spPr>
        </p:pic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8F1E4D0E-228A-40C3-851D-E47389690077}"/>
              </a:ext>
            </a:extLst>
          </p:cNvPr>
          <p:cNvGrpSpPr/>
          <p:nvPr/>
        </p:nvGrpSpPr>
        <p:grpSpPr>
          <a:xfrm>
            <a:off x="512600" y="1288808"/>
            <a:ext cx="2738600" cy="2738600"/>
            <a:chOff x="442037" y="2082558"/>
            <a:chExt cx="2738600" cy="2738600"/>
          </a:xfrm>
        </p:grpSpPr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id="{24C58783-EEA6-4174-958A-564649B5E7AD}"/>
                </a:ext>
              </a:extLst>
            </p:cNvPr>
            <p:cNvSpPr/>
            <p:nvPr/>
          </p:nvSpPr>
          <p:spPr>
            <a:xfrm>
              <a:off x="442037" y="2082558"/>
              <a:ext cx="2738600" cy="2738600"/>
            </a:xfrm>
            <a:prstGeom prst="ellipse">
              <a:avLst/>
            </a:prstGeom>
            <a:solidFill>
              <a:srgbClr val="EED8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91E70CA2-2ACD-4894-9863-ABDC789F2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708" y="2209798"/>
              <a:ext cx="2423259" cy="2438404"/>
            </a:xfrm>
            <a:prstGeom prst="rect">
              <a:avLst/>
            </a:prstGeom>
          </p:spPr>
        </p:pic>
      </p:grp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A5B58F56-7C1B-4C16-8088-19908F5AB448}"/>
              </a:ext>
            </a:extLst>
          </p:cNvPr>
          <p:cNvSpPr/>
          <p:nvPr/>
        </p:nvSpPr>
        <p:spPr>
          <a:xfrm>
            <a:off x="512601" y="4151895"/>
            <a:ext cx="2738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562212"/>
                </a:solidFill>
                <a:latin typeface="Circe Bold" panose="020B0602020203020203" pitchFamily="34" charset="-52"/>
                <a:cs typeface="Times New Roman" pitchFamily="18" charset="0"/>
              </a:rPr>
              <a:t>Звонок на единую</a:t>
            </a:r>
          </a:p>
          <a:p>
            <a:pPr algn="ctr"/>
            <a:r>
              <a:rPr lang="ru-RU" sz="1600" dirty="0">
                <a:solidFill>
                  <a:srgbClr val="562212"/>
                </a:solidFill>
                <a:latin typeface="Circe Bold" panose="020B0602020203020203" pitchFamily="34" charset="-52"/>
                <a:cs typeface="Times New Roman" pitchFamily="18" charset="0"/>
              </a:rPr>
              <a:t>горячую линию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301DD592-1763-4174-BED0-BCE1D518FE35}"/>
              </a:ext>
            </a:extLst>
          </p:cNvPr>
          <p:cNvSpPr/>
          <p:nvPr/>
        </p:nvSpPr>
        <p:spPr>
          <a:xfrm>
            <a:off x="4382648" y="4154647"/>
            <a:ext cx="34267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562212"/>
                </a:solidFill>
                <a:latin typeface="Circe Bold" panose="020B0602020203020203" pitchFamily="34" charset="-52"/>
                <a:cs typeface="Times New Roman" pitchFamily="18" charset="0"/>
              </a:rPr>
              <a:t>Обращение </a:t>
            </a:r>
          </a:p>
          <a:p>
            <a:pPr algn="ctr"/>
            <a:r>
              <a:rPr lang="ru-RU" sz="1600" dirty="0">
                <a:solidFill>
                  <a:srgbClr val="562212"/>
                </a:solidFill>
                <a:latin typeface="Circe Bold" panose="020B0602020203020203" pitchFamily="34" charset="-52"/>
                <a:cs typeface="Times New Roman" pitchFamily="18" charset="0"/>
              </a:rPr>
              <a:t>«Получить поддержку» на сайте</a:t>
            </a: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B85349AC-CBAE-4083-B600-E40AA26191C8}"/>
              </a:ext>
            </a:extLst>
          </p:cNvPr>
          <p:cNvSpPr/>
          <p:nvPr/>
        </p:nvSpPr>
        <p:spPr>
          <a:xfrm>
            <a:off x="8631674" y="4151895"/>
            <a:ext cx="34267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562212"/>
                </a:solidFill>
                <a:latin typeface="Circe Bold" panose="020B0602020203020203" pitchFamily="34" charset="-52"/>
                <a:cs typeface="Times New Roman" pitchFamily="18" charset="0"/>
              </a:rPr>
              <a:t>Личное</a:t>
            </a:r>
          </a:p>
          <a:p>
            <a:pPr algn="ctr"/>
            <a:r>
              <a:rPr lang="ru-RU" sz="1600" dirty="0">
                <a:solidFill>
                  <a:srgbClr val="562212"/>
                </a:solidFill>
                <a:latin typeface="Circe Bold" panose="020B0602020203020203" pitchFamily="34" charset="-52"/>
                <a:cs typeface="Times New Roman" pitchFamily="18" charset="0"/>
              </a:rPr>
              <a:t>обращение в Центр</a:t>
            </a: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3B1CE24B-2775-4D43-910C-3662BE832E03}"/>
              </a:ext>
            </a:extLst>
          </p:cNvPr>
          <p:cNvSpPr/>
          <p:nvPr/>
        </p:nvSpPr>
        <p:spPr>
          <a:xfrm>
            <a:off x="512600" y="4757746"/>
            <a:ext cx="2738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E74B36"/>
                </a:solidFill>
                <a:latin typeface="Circe Light" panose="020B0402020203020203" pitchFamily="34" charset="-52"/>
                <a:cs typeface="Times New Roman" pitchFamily="18" charset="0"/>
              </a:rPr>
              <a:t>8 (3952) 202-102 </a:t>
            </a: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A0BFBF95-2404-4AE3-A455-752ACF34D333}"/>
              </a:ext>
            </a:extLst>
          </p:cNvPr>
          <p:cNvSpPr/>
          <p:nvPr/>
        </p:nvSpPr>
        <p:spPr>
          <a:xfrm>
            <a:off x="4382647" y="4760498"/>
            <a:ext cx="34267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E74B36"/>
                </a:solidFill>
                <a:latin typeface="Circe Light" panose="020B0402020203020203" pitchFamily="34" charset="-52"/>
                <a:cs typeface="Times New Roman" pitchFamily="18" charset="0"/>
              </a:rPr>
              <a:t>www.mb38.ru</a:t>
            </a: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FFC896A4-1C94-4F7A-9171-17689598A117}"/>
              </a:ext>
            </a:extLst>
          </p:cNvPr>
          <p:cNvSpPr/>
          <p:nvPr/>
        </p:nvSpPr>
        <p:spPr>
          <a:xfrm>
            <a:off x="8631673" y="4757746"/>
            <a:ext cx="34267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FF0000"/>
                </a:solidFill>
                <a:latin typeface="Circe Light" panose="020B0402020203020203" pitchFamily="34" charset="-52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rgbClr val="E74B36"/>
                </a:solidFill>
                <a:latin typeface="Circe Light" panose="020B0402020203020203" pitchFamily="34" charset="-52"/>
                <a:cs typeface="Times New Roman" pitchFamily="18" charset="0"/>
              </a:rPr>
              <a:t>ул. Рабочая 2«А» / 4, 1 этаж</a:t>
            </a:r>
          </a:p>
        </p:txBody>
      </p:sp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id="{65334A09-4396-4162-BEF6-849BA5DB5C37}"/>
              </a:ext>
            </a:extLst>
          </p:cNvPr>
          <p:cNvCxnSpPr/>
          <p:nvPr/>
        </p:nvCxnSpPr>
        <p:spPr>
          <a:xfrm>
            <a:off x="371475" y="5268776"/>
            <a:ext cx="11449050" cy="0"/>
          </a:xfrm>
          <a:prstGeom prst="line">
            <a:avLst/>
          </a:prstGeom>
          <a:ln w="12700">
            <a:solidFill>
              <a:srgbClr val="BF96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1E84C146-6422-A760-D3A5-03E8B17E57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5488" y="1758908"/>
            <a:ext cx="1954912" cy="195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51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3351EB9-05B1-4C81-8E20-EA85EDC3D1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37303"/>
            <a:ext cx="12180344" cy="44001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3769B8-D75D-4B50-BDC7-4E6C04CEE4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922" y="4759691"/>
            <a:ext cx="826599" cy="82659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C32A2C2-5878-46D4-8B4A-1132EE56B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6321" y="4759689"/>
            <a:ext cx="826599" cy="82659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646A3B1-9464-404D-B852-767B44BAB9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2172" y="4759688"/>
            <a:ext cx="826599" cy="82659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C4E3D89-D8AC-4F4A-B16B-DDDE390F75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6823" y="4759688"/>
            <a:ext cx="826599" cy="82659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4403847-4DC5-43B6-91C3-0FCA1158FF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55656" y="4759688"/>
            <a:ext cx="826599" cy="826599"/>
          </a:xfrm>
          <a:prstGeom prst="rect">
            <a:avLst/>
          </a:prstGeom>
        </p:spPr>
      </p:pic>
      <p:sp>
        <p:nvSpPr>
          <p:cNvPr id="9" name="Текст 1">
            <a:extLst>
              <a:ext uri="{FF2B5EF4-FFF2-40B4-BE49-F238E27FC236}">
                <a16:creationId xmlns:a16="http://schemas.microsoft.com/office/drawing/2014/main" id="{BD37D78A-A4AA-48F3-9581-57279722DB74}"/>
              </a:ext>
            </a:extLst>
          </p:cNvPr>
          <p:cNvSpPr txBox="1">
            <a:spLocks/>
          </p:cNvSpPr>
          <p:nvPr/>
        </p:nvSpPr>
        <p:spPr>
          <a:xfrm>
            <a:off x="246709" y="542915"/>
            <a:ext cx="8670925" cy="460375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5E3427"/>
                </a:solidFill>
                <a:latin typeface="Circe Bold" panose="020B0602020203020203" pitchFamily="34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rgbClr val="ED5539"/>
                </a:solidFill>
              </a:rPr>
              <a:t>Центр «Мой бизнес» </a:t>
            </a:r>
            <a:r>
              <a:rPr lang="ru-RU" dirty="0"/>
              <a:t>– центр оказания комплекса услуг по принципу «одного окна» </a:t>
            </a:r>
          </a:p>
        </p:txBody>
      </p:sp>
    </p:spTree>
    <p:extLst>
      <p:ext uri="{BB962C8B-B14F-4D97-AF65-F5344CB8AC3E}">
        <p14:creationId xmlns:p14="http://schemas.microsoft.com/office/powerpoint/2010/main" val="36045070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FF074516-E793-4BB3-9714-16F3FD259A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459897"/>
            <a:ext cx="9724571" cy="46037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700" b="1" dirty="0">
                <a:solidFill>
                  <a:srgbClr val="E74B36"/>
                </a:solidFill>
                <a:latin typeface="Circe Bold" panose="020B0604020202020204" charset="-52"/>
              </a:rPr>
              <a:t>Физические лица </a:t>
            </a:r>
            <a:r>
              <a:rPr lang="ru-RU" sz="2700" b="1" dirty="0">
                <a:solidFill>
                  <a:schemeClr val="tx1"/>
                </a:solidFill>
                <a:latin typeface="Circe Bold" panose="020B0604020202020204" charset="-52"/>
              </a:rPr>
              <a:t>планирующие </a:t>
            </a:r>
            <a:r>
              <a:rPr lang="ru-RU" sz="2600" dirty="0">
                <a:solidFill>
                  <a:schemeClr val="tx1"/>
                </a:solidFill>
                <a:latin typeface="Circe Bold" panose="020B0604020202020204" charset="-52"/>
              </a:rPr>
              <a:t>начать бизнес</a:t>
            </a:r>
          </a:p>
          <a:p>
            <a:endParaRPr lang="ru-RU" sz="2700" dirty="0">
              <a:latin typeface="Circe Bold" panose="020B0604020202020204" charset="-52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936C056F-7083-4AD8-8B95-3710488C48F9}"/>
              </a:ext>
            </a:extLst>
          </p:cNvPr>
          <p:cNvSpPr/>
          <p:nvPr/>
        </p:nvSpPr>
        <p:spPr>
          <a:xfrm>
            <a:off x="481764" y="1413219"/>
            <a:ext cx="3571876" cy="24187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B874C1-9A12-4883-B503-AD6AB186D02B}"/>
              </a:ext>
            </a:extLst>
          </p:cNvPr>
          <p:cNvSpPr txBox="1"/>
          <p:nvPr/>
        </p:nvSpPr>
        <p:spPr>
          <a:xfrm>
            <a:off x="881205" y="2089039"/>
            <a:ext cx="3243931" cy="1731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Правовые вопросы 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Регистрация бизнеса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Выбор налогообложения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Вопросы бухгалтерского учета и отчетности 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Маркетинговые вопросы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Заключение социального контракта</a:t>
            </a:r>
            <a:endParaRPr lang="ru-RU" sz="1200" b="1" dirty="0">
              <a:latin typeface="Circe Bold" panose="020B0604020202020204" charset="-52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509C19B-1AAC-4F9E-8707-E8B7B1817755}"/>
              </a:ext>
            </a:extLst>
          </p:cNvPr>
          <p:cNvSpPr txBox="1"/>
          <p:nvPr/>
        </p:nvSpPr>
        <p:spPr>
          <a:xfrm>
            <a:off x="1194469" y="1562586"/>
            <a:ext cx="1977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ED5136"/>
                </a:solidFill>
                <a:latin typeface="Circe Bold" panose="020B0604020202020204" charset="-52"/>
              </a:rPr>
              <a:t>КОНСУЛЬТАЦИИ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D84037DF-28E3-4C49-B03E-8B223E9CE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570" y="1522145"/>
            <a:ext cx="366711" cy="366711"/>
          </a:xfrm>
          <a:prstGeom prst="rect">
            <a:avLst/>
          </a:prstGeom>
        </p:spPr>
      </p:pic>
      <p:sp>
        <p:nvSpPr>
          <p:cNvPr id="5" name="Стрелка: пятиугольник 4">
            <a:extLst>
              <a:ext uri="{FF2B5EF4-FFF2-40B4-BE49-F238E27FC236}">
                <a16:creationId xmlns:a16="http://schemas.microsoft.com/office/drawing/2014/main" id="{219721C2-223B-44B7-A49C-96136845E174}"/>
              </a:ext>
            </a:extLst>
          </p:cNvPr>
          <p:cNvSpPr/>
          <p:nvPr/>
        </p:nvSpPr>
        <p:spPr>
          <a:xfrm>
            <a:off x="589254" y="2229632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Стрелка: пятиугольник 43">
            <a:extLst>
              <a:ext uri="{FF2B5EF4-FFF2-40B4-BE49-F238E27FC236}">
                <a16:creationId xmlns:a16="http://schemas.microsoft.com/office/drawing/2014/main" id="{1FF73492-301E-4890-B414-53B5D832E931}"/>
              </a:ext>
            </a:extLst>
          </p:cNvPr>
          <p:cNvSpPr/>
          <p:nvPr/>
        </p:nvSpPr>
        <p:spPr>
          <a:xfrm>
            <a:off x="582724" y="2541516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Стрелка: пятиугольник 47">
            <a:extLst>
              <a:ext uri="{FF2B5EF4-FFF2-40B4-BE49-F238E27FC236}">
                <a16:creationId xmlns:a16="http://schemas.microsoft.com/office/drawing/2014/main" id="{C7E259D2-3B64-4185-9C26-E54D36F32D06}"/>
              </a:ext>
            </a:extLst>
          </p:cNvPr>
          <p:cNvSpPr/>
          <p:nvPr/>
        </p:nvSpPr>
        <p:spPr>
          <a:xfrm>
            <a:off x="598677" y="2797619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Стрелка: пятиугольник 52">
            <a:extLst>
              <a:ext uri="{FF2B5EF4-FFF2-40B4-BE49-F238E27FC236}">
                <a16:creationId xmlns:a16="http://schemas.microsoft.com/office/drawing/2014/main" id="{5BFB06E7-393A-495F-857A-0C2A3CC69A36}"/>
              </a:ext>
            </a:extLst>
          </p:cNvPr>
          <p:cNvSpPr/>
          <p:nvPr/>
        </p:nvSpPr>
        <p:spPr>
          <a:xfrm>
            <a:off x="598677" y="3033977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Стрелка: пятиугольник 53">
            <a:extLst>
              <a:ext uri="{FF2B5EF4-FFF2-40B4-BE49-F238E27FC236}">
                <a16:creationId xmlns:a16="http://schemas.microsoft.com/office/drawing/2014/main" id="{9F1D75D7-ACCC-476B-A8AE-F31200A85AF7}"/>
              </a:ext>
            </a:extLst>
          </p:cNvPr>
          <p:cNvSpPr/>
          <p:nvPr/>
        </p:nvSpPr>
        <p:spPr>
          <a:xfrm>
            <a:off x="598677" y="3623801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Стрелка: пятиугольник 54">
            <a:extLst>
              <a:ext uri="{FF2B5EF4-FFF2-40B4-BE49-F238E27FC236}">
                <a16:creationId xmlns:a16="http://schemas.microsoft.com/office/drawing/2014/main" id="{9F264E96-3983-4855-9AF6-589F14C79867}"/>
              </a:ext>
            </a:extLst>
          </p:cNvPr>
          <p:cNvSpPr/>
          <p:nvPr/>
        </p:nvSpPr>
        <p:spPr>
          <a:xfrm>
            <a:off x="606994" y="3298507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64528E99-1467-4021-AEC1-86F1AFA067C1}"/>
              </a:ext>
            </a:extLst>
          </p:cNvPr>
          <p:cNvSpPr/>
          <p:nvPr/>
        </p:nvSpPr>
        <p:spPr>
          <a:xfrm>
            <a:off x="4309015" y="1413219"/>
            <a:ext cx="3571876" cy="238662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EB29E74-772E-4C10-A8C5-06F123CF74EB}"/>
              </a:ext>
            </a:extLst>
          </p:cNvPr>
          <p:cNvSpPr txBox="1"/>
          <p:nvPr/>
        </p:nvSpPr>
        <p:spPr>
          <a:xfrm>
            <a:off x="4836570" y="2089038"/>
            <a:ext cx="3243931" cy="1731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Основы ведения </a:t>
            </a:r>
            <a:br>
              <a:rPr lang="ru-RU" sz="1200" dirty="0">
                <a:latin typeface="Circe Bold" panose="020B0604020202020204" charset="-52"/>
              </a:rPr>
            </a:br>
            <a:r>
              <a:rPr lang="ru-RU" sz="1200" dirty="0">
                <a:latin typeface="Circe Bold" panose="020B0604020202020204" charset="-52"/>
              </a:rPr>
              <a:t>предпринимательской деятельности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Развитие навыков руководителя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Маркетинг и продвижение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Тематические семинары, вебинары </a:t>
            </a:r>
            <a:br>
              <a:rPr lang="ru-RU" sz="1200" dirty="0">
                <a:latin typeface="Circe Bold" panose="020B0604020202020204" charset="-52"/>
              </a:rPr>
            </a:br>
            <a:r>
              <a:rPr lang="ru-RU" sz="1200" dirty="0">
                <a:latin typeface="Circe Bold" panose="020B0604020202020204" charset="-52"/>
              </a:rPr>
              <a:t>и конференции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9471837-AF0F-4BB4-BC72-27B8B96FEDA4}"/>
              </a:ext>
            </a:extLst>
          </p:cNvPr>
          <p:cNvSpPr txBox="1"/>
          <p:nvPr/>
        </p:nvSpPr>
        <p:spPr>
          <a:xfrm>
            <a:off x="4934263" y="1628272"/>
            <a:ext cx="1977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ED5136"/>
                </a:solidFill>
                <a:latin typeface="Circe Bold" panose="020B0604020202020204" charset="-52"/>
              </a:rPr>
              <a:t>ОБУЧЕНИЕ</a:t>
            </a:r>
          </a:p>
        </p:txBody>
      </p: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23B40084-87CA-4E22-8F4E-AF8374EA18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2738" y="1600115"/>
            <a:ext cx="366711" cy="366711"/>
          </a:xfrm>
          <a:prstGeom prst="rect">
            <a:avLst/>
          </a:prstGeom>
        </p:spPr>
      </p:pic>
      <p:sp>
        <p:nvSpPr>
          <p:cNvPr id="60" name="Стрелка: пятиугольник 59">
            <a:extLst>
              <a:ext uri="{FF2B5EF4-FFF2-40B4-BE49-F238E27FC236}">
                <a16:creationId xmlns:a16="http://schemas.microsoft.com/office/drawing/2014/main" id="{30179BEC-CFF9-4722-8788-A16F70093809}"/>
              </a:ext>
            </a:extLst>
          </p:cNvPr>
          <p:cNvSpPr/>
          <p:nvPr/>
        </p:nvSpPr>
        <p:spPr>
          <a:xfrm>
            <a:off x="4563809" y="2246988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Стрелка: пятиугольник 61">
            <a:extLst>
              <a:ext uri="{FF2B5EF4-FFF2-40B4-BE49-F238E27FC236}">
                <a16:creationId xmlns:a16="http://schemas.microsoft.com/office/drawing/2014/main" id="{79000768-BA53-46A9-90DE-6B95E7A887F4}"/>
              </a:ext>
            </a:extLst>
          </p:cNvPr>
          <p:cNvSpPr/>
          <p:nvPr/>
        </p:nvSpPr>
        <p:spPr>
          <a:xfrm>
            <a:off x="4536217" y="2797619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Стрелка: пятиугольник 62">
            <a:extLst>
              <a:ext uri="{FF2B5EF4-FFF2-40B4-BE49-F238E27FC236}">
                <a16:creationId xmlns:a16="http://schemas.microsoft.com/office/drawing/2014/main" id="{EA509E1F-C6B9-4E35-98F9-46AC28E61657}"/>
              </a:ext>
            </a:extLst>
          </p:cNvPr>
          <p:cNvSpPr/>
          <p:nvPr/>
        </p:nvSpPr>
        <p:spPr>
          <a:xfrm>
            <a:off x="4559920" y="3044092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Стрелка: пятиугольник 64">
            <a:extLst>
              <a:ext uri="{FF2B5EF4-FFF2-40B4-BE49-F238E27FC236}">
                <a16:creationId xmlns:a16="http://schemas.microsoft.com/office/drawing/2014/main" id="{35D3055A-8F42-4B28-99B4-B1A4BBDC3E07}"/>
              </a:ext>
            </a:extLst>
          </p:cNvPr>
          <p:cNvSpPr/>
          <p:nvPr/>
        </p:nvSpPr>
        <p:spPr>
          <a:xfrm>
            <a:off x="4536217" y="3363717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1D11D0E7-F16D-4639-BAF1-9423F7DAACD2}"/>
              </a:ext>
            </a:extLst>
          </p:cNvPr>
          <p:cNvSpPr/>
          <p:nvPr/>
        </p:nvSpPr>
        <p:spPr>
          <a:xfrm>
            <a:off x="8248649" y="1381089"/>
            <a:ext cx="3571876" cy="24187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92757DA-6D45-404A-9F38-2D6BEC0F97C4}"/>
              </a:ext>
            </a:extLst>
          </p:cNvPr>
          <p:cNvSpPr txBox="1"/>
          <p:nvPr/>
        </p:nvSpPr>
        <p:spPr>
          <a:xfrm>
            <a:off x="8729860" y="1985516"/>
            <a:ext cx="3150951" cy="1731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Консультации по выбору финансовых инструментов реализации проекта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Подбор программ кредитования </a:t>
            </a:r>
            <a:br>
              <a:rPr lang="ru-RU" sz="1200" dirty="0">
                <a:latin typeface="Circe Bold" panose="020B0604020202020204" charset="-52"/>
              </a:rPr>
            </a:br>
            <a:r>
              <a:rPr lang="ru-RU" sz="1200" dirty="0">
                <a:latin typeface="Circe Bold" panose="020B0604020202020204" charset="-52"/>
              </a:rPr>
              <a:t>или лизинга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Содействие в работе с финансовыми организациями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C2DF8BA-A206-4E23-86B1-5788DD752EA8}"/>
              </a:ext>
            </a:extLst>
          </p:cNvPr>
          <p:cNvSpPr txBox="1"/>
          <p:nvPr/>
        </p:nvSpPr>
        <p:spPr>
          <a:xfrm>
            <a:off x="8932480" y="1562586"/>
            <a:ext cx="1977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ED5136"/>
                </a:solidFill>
                <a:latin typeface="Circe Bold" panose="020B0604020202020204" charset="-52"/>
              </a:rPr>
              <a:t>ФИНАНСЫ</a:t>
            </a:r>
          </a:p>
        </p:txBody>
      </p:sp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FDA376A8-8B95-4A04-8897-88878CAE70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0955" y="1534429"/>
            <a:ext cx="366711" cy="366711"/>
          </a:xfrm>
          <a:prstGeom prst="rect">
            <a:avLst/>
          </a:prstGeom>
        </p:spPr>
      </p:pic>
      <p:sp>
        <p:nvSpPr>
          <p:cNvPr id="70" name="Стрелка: пятиугольник 69">
            <a:extLst>
              <a:ext uri="{FF2B5EF4-FFF2-40B4-BE49-F238E27FC236}">
                <a16:creationId xmlns:a16="http://schemas.microsoft.com/office/drawing/2014/main" id="{6209916C-751A-46B8-8741-D27F0A0C37CB}"/>
              </a:ext>
            </a:extLst>
          </p:cNvPr>
          <p:cNvSpPr/>
          <p:nvPr/>
        </p:nvSpPr>
        <p:spPr>
          <a:xfrm>
            <a:off x="8519174" y="2121594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Стрелка: пятиугольник 70">
            <a:extLst>
              <a:ext uri="{FF2B5EF4-FFF2-40B4-BE49-F238E27FC236}">
                <a16:creationId xmlns:a16="http://schemas.microsoft.com/office/drawing/2014/main" id="{14C6EB0E-70AC-4B1E-81DD-2DEE8EF4CC4C}"/>
              </a:ext>
            </a:extLst>
          </p:cNvPr>
          <p:cNvSpPr/>
          <p:nvPr/>
        </p:nvSpPr>
        <p:spPr>
          <a:xfrm>
            <a:off x="8543639" y="2649824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Стрелка: пятиугольник 72">
            <a:extLst>
              <a:ext uri="{FF2B5EF4-FFF2-40B4-BE49-F238E27FC236}">
                <a16:creationId xmlns:a16="http://schemas.microsoft.com/office/drawing/2014/main" id="{2FB6599D-5F47-45F6-A268-07FF6F4404E8}"/>
              </a:ext>
            </a:extLst>
          </p:cNvPr>
          <p:cNvSpPr/>
          <p:nvPr/>
        </p:nvSpPr>
        <p:spPr>
          <a:xfrm>
            <a:off x="8530955" y="3233762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id="{9AA78CE1-69FA-4637-B7BC-68F7CA39B12E}"/>
              </a:ext>
            </a:extLst>
          </p:cNvPr>
          <p:cNvSpPr/>
          <p:nvPr/>
        </p:nvSpPr>
        <p:spPr>
          <a:xfrm>
            <a:off x="417114" y="4041954"/>
            <a:ext cx="3685916" cy="26043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E9D2F127-CC56-467E-AB0D-001A0AE92C36}"/>
              </a:ext>
            </a:extLst>
          </p:cNvPr>
          <p:cNvSpPr txBox="1"/>
          <p:nvPr/>
        </p:nvSpPr>
        <p:spPr>
          <a:xfrm>
            <a:off x="655875" y="4768961"/>
            <a:ext cx="3458621" cy="1731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Консультации по созданию производства</a:t>
            </a:r>
            <a:br>
              <a:rPr lang="ru-RU" sz="1200" dirty="0">
                <a:latin typeface="Circe Bold" panose="020B0604020202020204" charset="-52"/>
              </a:rPr>
            </a:br>
            <a:r>
              <a:rPr lang="ru-RU" sz="1200" dirty="0">
                <a:latin typeface="Circe Bold" panose="020B0604020202020204" charset="-52"/>
              </a:rPr>
              <a:t>в сфере с/х или обрабатывающей промышленности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Гранты и запуск линии производства 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Техническая и производственная поддержка: сертификация, патентование и </a:t>
            </a:r>
            <a:r>
              <a:rPr lang="ru-RU" sz="1200" dirty="0" err="1">
                <a:latin typeface="Circe Bold" panose="020B0604020202020204" charset="-52"/>
              </a:rPr>
              <a:t>тп</a:t>
            </a:r>
            <a:endParaRPr lang="ru-RU" sz="1200" dirty="0">
              <a:latin typeface="Circe Bold" panose="020B0604020202020204" charset="-52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7864C7B-9368-49C6-811B-9C44130D1F66}"/>
              </a:ext>
            </a:extLst>
          </p:cNvPr>
          <p:cNvSpPr txBox="1"/>
          <p:nvPr/>
        </p:nvSpPr>
        <p:spPr>
          <a:xfrm>
            <a:off x="1140879" y="4261041"/>
            <a:ext cx="1977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ED5136"/>
                </a:solidFill>
                <a:latin typeface="Circe Bold" panose="020B0604020202020204" charset="-52"/>
              </a:rPr>
              <a:t>ОТКРЫТИЕ ПРОИЗВОДСТВА</a:t>
            </a:r>
          </a:p>
        </p:txBody>
      </p:sp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A39A18DC-493E-4276-ABFC-C2E5618BD0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677" y="4283126"/>
            <a:ext cx="366711" cy="366711"/>
          </a:xfrm>
          <a:prstGeom prst="rect">
            <a:avLst/>
          </a:prstGeom>
        </p:spPr>
      </p:pic>
      <p:sp>
        <p:nvSpPr>
          <p:cNvPr id="78" name="Стрелка: пятиугольник 77">
            <a:extLst>
              <a:ext uri="{FF2B5EF4-FFF2-40B4-BE49-F238E27FC236}">
                <a16:creationId xmlns:a16="http://schemas.microsoft.com/office/drawing/2014/main" id="{6AADA851-6197-471E-9347-DFBA4751DF94}"/>
              </a:ext>
            </a:extLst>
          </p:cNvPr>
          <p:cNvSpPr/>
          <p:nvPr/>
        </p:nvSpPr>
        <p:spPr>
          <a:xfrm>
            <a:off x="511384" y="4929240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Стрелка: пятиугольник 82">
            <a:extLst>
              <a:ext uri="{FF2B5EF4-FFF2-40B4-BE49-F238E27FC236}">
                <a16:creationId xmlns:a16="http://schemas.microsoft.com/office/drawing/2014/main" id="{A8A42ECA-34AF-4951-B4CC-F0A26CAE51AD}"/>
              </a:ext>
            </a:extLst>
          </p:cNvPr>
          <p:cNvSpPr/>
          <p:nvPr/>
        </p:nvSpPr>
        <p:spPr>
          <a:xfrm>
            <a:off x="499919" y="6022603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F7685D3C-A864-4AF6-910B-6D9A556890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0521" y="4664964"/>
            <a:ext cx="1233418" cy="1233418"/>
          </a:xfrm>
          <a:prstGeom prst="rect">
            <a:avLst/>
          </a:prstGeom>
        </p:spPr>
      </p:pic>
      <p:sp>
        <p:nvSpPr>
          <p:cNvPr id="94" name="Прямоугольник 93">
            <a:extLst>
              <a:ext uri="{FF2B5EF4-FFF2-40B4-BE49-F238E27FC236}">
                <a16:creationId xmlns:a16="http://schemas.microsoft.com/office/drawing/2014/main" id="{A0625955-1C79-4759-AF35-0995383ED3BD}"/>
              </a:ext>
            </a:extLst>
          </p:cNvPr>
          <p:cNvSpPr/>
          <p:nvPr/>
        </p:nvSpPr>
        <p:spPr>
          <a:xfrm>
            <a:off x="8246555" y="4056872"/>
            <a:ext cx="3571876" cy="217157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84FF2723-6462-4679-A923-8D9955290B86}"/>
              </a:ext>
            </a:extLst>
          </p:cNvPr>
          <p:cNvSpPr txBox="1"/>
          <p:nvPr/>
        </p:nvSpPr>
        <p:spPr>
          <a:xfrm>
            <a:off x="8875282" y="4313547"/>
            <a:ext cx="28087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ED5136"/>
                </a:solidFill>
                <a:latin typeface="Circe Bold" panose="020B0604020202020204" charset="-52"/>
              </a:rPr>
              <a:t>РЕГИСТРАЦИЯ БИЗНЕСА</a:t>
            </a:r>
          </a:p>
        </p:txBody>
      </p:sp>
      <p:pic>
        <p:nvPicPr>
          <p:cNvPr id="97" name="Рисунок 96">
            <a:extLst>
              <a:ext uri="{FF2B5EF4-FFF2-40B4-BE49-F238E27FC236}">
                <a16:creationId xmlns:a16="http://schemas.microsoft.com/office/drawing/2014/main" id="{C5BBA04C-B613-461C-BD7A-F0C68094F2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73757" y="4285390"/>
            <a:ext cx="366711" cy="366711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961DABCB-E9CC-48D1-8028-E9159CC4D6F1}"/>
              </a:ext>
            </a:extLst>
          </p:cNvPr>
          <p:cNvGrpSpPr/>
          <p:nvPr/>
        </p:nvGrpSpPr>
        <p:grpSpPr>
          <a:xfrm>
            <a:off x="8445648" y="4921798"/>
            <a:ext cx="3415073" cy="1177245"/>
            <a:chOff x="8445648" y="5040518"/>
            <a:chExt cx="3415073" cy="1177245"/>
          </a:xfrm>
        </p:grpSpPr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902A885E-3F82-406A-9EA4-068AEF6848CF}"/>
                </a:ext>
              </a:extLst>
            </p:cNvPr>
            <p:cNvSpPr txBox="1"/>
            <p:nvPr/>
          </p:nvSpPr>
          <p:spPr>
            <a:xfrm>
              <a:off x="8616790" y="5040518"/>
              <a:ext cx="3243931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ru-RU" sz="1200" dirty="0">
                  <a:latin typeface="Circe Bold" panose="020B0604020202020204" charset="-52"/>
                </a:rPr>
                <a:t>Консультации по подготовке </a:t>
              </a:r>
              <a:br>
                <a:rPr lang="ru-RU" sz="1200" dirty="0">
                  <a:latin typeface="Circe Bold" panose="020B0604020202020204" charset="-52"/>
                </a:rPr>
              </a:br>
              <a:r>
                <a:rPr lang="ru-RU" sz="1200" dirty="0">
                  <a:latin typeface="Circe Bold" panose="020B0604020202020204" charset="-52"/>
                </a:rPr>
                <a:t>к регистрации бизнеса</a:t>
              </a:r>
            </a:p>
            <a:p>
              <a:pPr>
                <a:lnSpc>
                  <a:spcPct val="150000"/>
                </a:lnSpc>
              </a:pPr>
              <a:r>
                <a:rPr lang="ru-RU" sz="1200" dirty="0">
                  <a:latin typeface="Circe Bold" panose="020B0604020202020204" charset="-52"/>
                </a:rPr>
                <a:t>Регистрация бизнеса</a:t>
              </a:r>
            </a:p>
            <a:p>
              <a:pPr>
                <a:lnSpc>
                  <a:spcPct val="150000"/>
                </a:lnSpc>
              </a:pPr>
              <a:r>
                <a:rPr lang="ru-RU" sz="1200" dirty="0">
                  <a:latin typeface="Circe Bold" panose="020B0604020202020204" charset="-52"/>
                </a:rPr>
                <a:t>Открытие расчетного счета</a:t>
              </a:r>
            </a:p>
          </p:txBody>
        </p:sp>
        <p:sp>
          <p:nvSpPr>
            <p:cNvPr id="98" name="Стрелка: пятиугольник 97">
              <a:extLst>
                <a:ext uri="{FF2B5EF4-FFF2-40B4-BE49-F238E27FC236}">
                  <a16:creationId xmlns:a16="http://schemas.microsoft.com/office/drawing/2014/main" id="{D40196A9-1034-45C6-9DE9-2E63E98B7EC0}"/>
                </a:ext>
              </a:extLst>
            </p:cNvPr>
            <p:cNvSpPr/>
            <p:nvPr/>
          </p:nvSpPr>
          <p:spPr>
            <a:xfrm>
              <a:off x="8473757" y="5188226"/>
              <a:ext cx="73151" cy="73151"/>
            </a:xfrm>
            <a:prstGeom prst="homePlate">
              <a:avLst/>
            </a:prstGeom>
            <a:solidFill>
              <a:srgbClr val="E74B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Circe Bold" panose="020B0604020202020204" charset="-52"/>
              </a:endParaRPr>
            </a:p>
          </p:txBody>
        </p:sp>
        <p:sp>
          <p:nvSpPr>
            <p:cNvPr id="100" name="Стрелка: пятиугольник 99">
              <a:extLst>
                <a:ext uri="{FF2B5EF4-FFF2-40B4-BE49-F238E27FC236}">
                  <a16:creationId xmlns:a16="http://schemas.microsoft.com/office/drawing/2014/main" id="{80B9FEA9-453C-4EB1-8151-B17F35C58F76}"/>
                </a:ext>
              </a:extLst>
            </p:cNvPr>
            <p:cNvSpPr/>
            <p:nvPr/>
          </p:nvSpPr>
          <p:spPr>
            <a:xfrm>
              <a:off x="8450834" y="6017102"/>
              <a:ext cx="73151" cy="73151"/>
            </a:xfrm>
            <a:prstGeom prst="homePlate">
              <a:avLst/>
            </a:prstGeom>
            <a:solidFill>
              <a:srgbClr val="E74B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Circe Bold" panose="020B0604020202020204" charset="-52"/>
              </a:endParaRPr>
            </a:p>
          </p:txBody>
        </p:sp>
        <p:sp>
          <p:nvSpPr>
            <p:cNvPr id="101" name="Стрелка: пятиугольник 100">
              <a:extLst>
                <a:ext uri="{FF2B5EF4-FFF2-40B4-BE49-F238E27FC236}">
                  <a16:creationId xmlns:a16="http://schemas.microsoft.com/office/drawing/2014/main" id="{A5372AD2-E59F-4CDA-BCD4-E0CA46B5B258}"/>
                </a:ext>
              </a:extLst>
            </p:cNvPr>
            <p:cNvSpPr/>
            <p:nvPr/>
          </p:nvSpPr>
          <p:spPr>
            <a:xfrm>
              <a:off x="8445648" y="5723496"/>
              <a:ext cx="73151" cy="73151"/>
            </a:xfrm>
            <a:prstGeom prst="homePlate">
              <a:avLst/>
            </a:prstGeom>
            <a:solidFill>
              <a:srgbClr val="E74B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Circe Bold" panose="020B0604020202020204" charset="-52"/>
              </a:endParaRPr>
            </a:p>
          </p:txBody>
        </p:sp>
      </p:grpSp>
      <p:sp>
        <p:nvSpPr>
          <p:cNvPr id="3" name="Стрелка: пятиугольник 2">
            <a:extLst>
              <a:ext uri="{FF2B5EF4-FFF2-40B4-BE49-F238E27FC236}">
                <a16:creationId xmlns:a16="http://schemas.microsoft.com/office/drawing/2014/main" id="{9A829DCB-400F-6471-6D82-1671175477CF}"/>
              </a:ext>
            </a:extLst>
          </p:cNvPr>
          <p:cNvSpPr/>
          <p:nvPr/>
        </p:nvSpPr>
        <p:spPr>
          <a:xfrm>
            <a:off x="516103" y="5727780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492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FF074516-E793-4BB3-9714-16F3FD259A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459897"/>
            <a:ext cx="9724571" cy="46037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700" b="1" dirty="0">
                <a:solidFill>
                  <a:srgbClr val="E74B36"/>
                </a:solidFill>
              </a:rPr>
              <a:t>Физические лица</a:t>
            </a:r>
            <a:r>
              <a:rPr lang="ru-RU" sz="2700" b="1" dirty="0"/>
              <a:t>, </a:t>
            </a:r>
            <a:r>
              <a:rPr lang="ru-RU" dirty="0"/>
              <a:t>находящиеся</a:t>
            </a:r>
            <a:r>
              <a:rPr lang="ru-RU" sz="2700" b="1" dirty="0"/>
              <a:t> </a:t>
            </a:r>
            <a:r>
              <a:rPr lang="ru-RU" sz="2700" b="1" dirty="0">
                <a:solidFill>
                  <a:srgbClr val="E74B36"/>
                </a:solidFill>
              </a:rPr>
              <a:t>в тяжелой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700" b="1" dirty="0">
                <a:solidFill>
                  <a:srgbClr val="E74B36"/>
                </a:solidFill>
              </a:rPr>
              <a:t> </a:t>
            </a:r>
            <a:r>
              <a:rPr lang="ru-RU" dirty="0"/>
              <a:t>жизненной </a:t>
            </a:r>
            <a:r>
              <a:rPr lang="ru-RU" sz="2700" b="1" dirty="0">
                <a:solidFill>
                  <a:srgbClr val="E74B36"/>
                </a:solidFill>
              </a:rPr>
              <a:t>ситуации</a:t>
            </a:r>
            <a:endParaRPr lang="ru-RU" sz="2600" dirty="0">
              <a:solidFill>
                <a:srgbClr val="E74B36"/>
              </a:solidFill>
            </a:endParaRPr>
          </a:p>
          <a:p>
            <a:endParaRPr lang="ru-RU" sz="2700" dirty="0"/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1D11D0E7-F16D-4639-BAF1-9423F7DAACD2}"/>
              </a:ext>
            </a:extLst>
          </p:cNvPr>
          <p:cNvSpPr/>
          <p:nvPr/>
        </p:nvSpPr>
        <p:spPr>
          <a:xfrm>
            <a:off x="405818" y="1520926"/>
            <a:ext cx="5191928" cy="217157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id="{9AA78CE1-69FA-4637-B7BC-68F7CA39B12E}"/>
              </a:ext>
            </a:extLst>
          </p:cNvPr>
          <p:cNvSpPr/>
          <p:nvPr/>
        </p:nvSpPr>
        <p:spPr>
          <a:xfrm>
            <a:off x="405818" y="4363451"/>
            <a:ext cx="10736822" cy="22755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7864C7B-9368-49C6-811B-9C44130D1F66}"/>
              </a:ext>
            </a:extLst>
          </p:cNvPr>
          <p:cNvSpPr txBox="1"/>
          <p:nvPr/>
        </p:nvSpPr>
        <p:spPr>
          <a:xfrm>
            <a:off x="3390553" y="4483172"/>
            <a:ext cx="35525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E74B36"/>
                </a:solidFill>
                <a:latin typeface="Circe Extra Bold" panose="020B0802020203020203" pitchFamily="34" charset="-52"/>
              </a:rPr>
              <a:t>НЕОБХОДИМЫЕ ДОКУМЕНТЫ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AE9C0B-F552-9303-B20F-6CE6FEBC1BE9}"/>
              </a:ext>
            </a:extLst>
          </p:cNvPr>
          <p:cNvSpPr txBox="1"/>
          <p:nvPr/>
        </p:nvSpPr>
        <p:spPr>
          <a:xfrm>
            <a:off x="304800" y="1592338"/>
            <a:ext cx="56769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5E3427"/>
                </a:solidFill>
                <a:latin typeface="Circe Bold" panose="020B0602020203020203" pitchFamily="34" charset="-52"/>
              </a:rPr>
              <a:t>Социальный контракт на осуществление </a:t>
            </a:r>
            <a:r>
              <a:rPr lang="ru-RU" sz="1600" b="1" dirty="0">
                <a:solidFill>
                  <a:srgbClr val="E74B36"/>
                </a:solidFill>
                <a:latin typeface="Circe Extra Bold" panose="020B0802020203020203" pitchFamily="34" charset="-52"/>
              </a:rPr>
              <a:t>предпринимательской деятельности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DC5D94C-5883-9B24-96A6-4FDA9B51C5A4}"/>
              </a:ext>
            </a:extLst>
          </p:cNvPr>
          <p:cNvSpPr/>
          <p:nvPr/>
        </p:nvSpPr>
        <p:spPr>
          <a:xfrm>
            <a:off x="5986186" y="1519815"/>
            <a:ext cx="5071500" cy="217157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601BC4-1C50-7C3D-03F9-C3EC920BFFCA}"/>
              </a:ext>
            </a:extLst>
          </p:cNvPr>
          <p:cNvSpPr txBox="1"/>
          <p:nvPr/>
        </p:nvSpPr>
        <p:spPr>
          <a:xfrm>
            <a:off x="5408057" y="1635219"/>
            <a:ext cx="56769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5E3427"/>
                </a:solidFill>
                <a:latin typeface="Circe Bold" panose="020B0602020203020203" pitchFamily="34" charset="-52"/>
              </a:rPr>
              <a:t>Социальный контракт на ведение</a:t>
            </a:r>
            <a:r>
              <a:rPr lang="ru-RU" sz="1600" b="1" dirty="0">
                <a:solidFill>
                  <a:srgbClr val="5E3427"/>
                </a:solidFill>
                <a:latin typeface="Circe Extra Bold" panose="020B0802020203020203" pitchFamily="34" charset="-52"/>
              </a:rPr>
              <a:t> </a:t>
            </a:r>
            <a:r>
              <a:rPr lang="ru-RU" sz="1600" b="1" dirty="0">
                <a:solidFill>
                  <a:srgbClr val="E74B36"/>
                </a:solidFill>
                <a:latin typeface="Circe Extra Bold" panose="020B0802020203020203" pitchFamily="34" charset="-52"/>
              </a:rPr>
              <a:t>личного </a:t>
            </a:r>
          </a:p>
          <a:p>
            <a:pPr algn="ctr"/>
            <a:r>
              <a:rPr lang="ru-RU" sz="1600" b="1" dirty="0">
                <a:solidFill>
                  <a:srgbClr val="E74B36"/>
                </a:solidFill>
                <a:latin typeface="Circe Extra Bold" panose="020B0802020203020203" pitchFamily="34" charset="-52"/>
              </a:rPr>
              <a:t>подсобного хозяйства</a:t>
            </a:r>
          </a:p>
        </p:txBody>
      </p:sp>
      <p:sp>
        <p:nvSpPr>
          <p:cNvPr id="9" name="Стрелка: пятиугольник 8">
            <a:extLst>
              <a:ext uri="{FF2B5EF4-FFF2-40B4-BE49-F238E27FC236}">
                <a16:creationId xmlns:a16="http://schemas.microsoft.com/office/drawing/2014/main" id="{1AE097C7-5C62-9231-C745-2AD8202E9E6F}"/>
              </a:ext>
            </a:extLst>
          </p:cNvPr>
          <p:cNvSpPr/>
          <p:nvPr/>
        </p:nvSpPr>
        <p:spPr>
          <a:xfrm>
            <a:off x="1543444" y="2361788"/>
            <a:ext cx="72000" cy="72000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6C9CFA-9B87-2108-6D61-49361BA38C95}"/>
              </a:ext>
            </a:extLst>
          </p:cNvPr>
          <p:cNvSpPr txBox="1"/>
          <p:nvPr/>
        </p:nvSpPr>
        <p:spPr>
          <a:xfrm>
            <a:off x="1650883" y="2274398"/>
            <a:ext cx="37571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5E3427"/>
                </a:solidFill>
                <a:latin typeface="Circe Bold" panose="020B0604020202020204" charset="-52"/>
              </a:rPr>
              <a:t>до 350 000 руб. на осуществление предпринимательской деятельности</a:t>
            </a:r>
          </a:p>
          <a:p>
            <a:endParaRPr lang="ru-RU" sz="1400" dirty="0">
              <a:solidFill>
                <a:srgbClr val="5E3427"/>
              </a:solidFill>
              <a:latin typeface="Circe" panose="020B0502020203020203" pitchFamily="34" charset="-52"/>
            </a:endParaRPr>
          </a:p>
          <a:p>
            <a:r>
              <a:rPr lang="ru-RU" sz="1400" dirty="0">
                <a:solidFill>
                  <a:srgbClr val="5E3427"/>
                </a:solidFill>
                <a:latin typeface="Circe Bold" panose="020B0604020202020204" charset="-52"/>
              </a:rPr>
              <a:t>до 30 000 руб. на обучение</a:t>
            </a:r>
          </a:p>
        </p:txBody>
      </p:sp>
      <p:sp>
        <p:nvSpPr>
          <p:cNvPr id="11" name="Стрелка: пятиугольник 10">
            <a:extLst>
              <a:ext uri="{FF2B5EF4-FFF2-40B4-BE49-F238E27FC236}">
                <a16:creationId xmlns:a16="http://schemas.microsoft.com/office/drawing/2014/main" id="{04EAC50F-D0DB-B11D-3FB6-55A81B0A994F}"/>
              </a:ext>
            </a:extLst>
          </p:cNvPr>
          <p:cNvSpPr/>
          <p:nvPr/>
        </p:nvSpPr>
        <p:spPr>
          <a:xfrm>
            <a:off x="1543444" y="3017660"/>
            <a:ext cx="72000" cy="72000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3A7F39-5433-0BF0-8202-BDB4D588B62E}"/>
              </a:ext>
            </a:extLst>
          </p:cNvPr>
          <p:cNvSpPr txBox="1"/>
          <p:nvPr/>
        </p:nvSpPr>
        <p:spPr>
          <a:xfrm>
            <a:off x="7124989" y="2332320"/>
            <a:ext cx="34161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5E3427"/>
                </a:solidFill>
                <a:latin typeface="Circe Bold" panose="020B0604020202020204" charset="-52"/>
              </a:rPr>
              <a:t>до 200 000 руб. на ведение подсобного хозяйства</a:t>
            </a:r>
          </a:p>
          <a:p>
            <a:endParaRPr lang="ru-RU" sz="1400" dirty="0">
              <a:solidFill>
                <a:srgbClr val="5E3427"/>
              </a:solidFill>
              <a:latin typeface="Circe Bold" panose="020B0604020202020204" charset="-52"/>
            </a:endParaRPr>
          </a:p>
          <a:p>
            <a:r>
              <a:rPr lang="ru-RU" sz="1400" dirty="0">
                <a:solidFill>
                  <a:srgbClr val="5E3427"/>
                </a:solidFill>
                <a:latin typeface="Circe Bold" panose="020B0604020202020204" charset="-52"/>
              </a:rPr>
              <a:t>до 30 000 руб. на обучение</a:t>
            </a:r>
          </a:p>
        </p:txBody>
      </p:sp>
      <p:sp>
        <p:nvSpPr>
          <p:cNvPr id="13" name="Стрелка: пятиугольник 12">
            <a:extLst>
              <a:ext uri="{FF2B5EF4-FFF2-40B4-BE49-F238E27FC236}">
                <a16:creationId xmlns:a16="http://schemas.microsoft.com/office/drawing/2014/main" id="{BA62E488-CDF4-3AEC-F8CF-00478645D07A}"/>
              </a:ext>
            </a:extLst>
          </p:cNvPr>
          <p:cNvSpPr/>
          <p:nvPr/>
        </p:nvSpPr>
        <p:spPr>
          <a:xfrm>
            <a:off x="6836989" y="2413992"/>
            <a:ext cx="72000" cy="72000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: пятиугольник 13">
            <a:extLst>
              <a:ext uri="{FF2B5EF4-FFF2-40B4-BE49-F238E27FC236}">
                <a16:creationId xmlns:a16="http://schemas.microsoft.com/office/drawing/2014/main" id="{CC01B8AA-4CB6-FA5D-FFC1-4B3301246994}"/>
              </a:ext>
            </a:extLst>
          </p:cNvPr>
          <p:cNvSpPr/>
          <p:nvPr/>
        </p:nvSpPr>
        <p:spPr>
          <a:xfrm>
            <a:off x="6830828" y="3063569"/>
            <a:ext cx="72000" cy="72000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CAF9D7B-7A33-650A-F3EF-561B077F130B}"/>
              </a:ext>
            </a:extLst>
          </p:cNvPr>
          <p:cNvSpPr/>
          <p:nvPr/>
        </p:nvSpPr>
        <p:spPr>
          <a:xfrm>
            <a:off x="583231" y="4766949"/>
            <a:ext cx="417796" cy="380063"/>
          </a:xfrm>
          <a:prstGeom prst="rect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FFFFFF"/>
                </a:solidFill>
                <a:latin typeface="Circe Bold" panose="020B0602020203020203" pitchFamily="34" charset="-52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BDB3A0-F685-AD7C-4A82-D9876BCFAD5D}"/>
              </a:ext>
            </a:extLst>
          </p:cNvPr>
          <p:cNvSpPr txBox="1"/>
          <p:nvPr/>
        </p:nvSpPr>
        <p:spPr>
          <a:xfrm>
            <a:off x="1097251" y="4856596"/>
            <a:ext cx="35525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5E3427"/>
                </a:solidFill>
                <a:latin typeface="Circe Extra Bold" panose="020B0802020203020203" pitchFamily="34" charset="-52"/>
              </a:rPr>
              <a:t>УДОСТОВЕРЕНИЕ ЛИЧНОСТИ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9D306BE-96C5-1CC1-897C-3F704C8C624F}"/>
              </a:ext>
            </a:extLst>
          </p:cNvPr>
          <p:cNvSpPr txBox="1"/>
          <p:nvPr/>
        </p:nvSpPr>
        <p:spPr>
          <a:xfrm>
            <a:off x="7538309" y="5799554"/>
            <a:ext cx="35140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5E3427"/>
                </a:solidFill>
                <a:latin typeface="Circe Extra Bold" panose="020B0802020203020203" pitchFamily="34" charset="-52"/>
              </a:rPr>
              <a:t>СПРАВКИ О ДОХОДАХ И ВСЕХ ЧЛЕНОВ СЕМЬИ ЗА ПОСЛЕДНИЕ 3 МЕСЯЦА, ПРЕДШЕСТВУЮЩИЕ МЕСЯЦУ ПОДАЧИ ЗАЯВЛЕНИЯ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408B94-19EC-33AC-8C88-8B29AD9FA606}"/>
              </a:ext>
            </a:extLst>
          </p:cNvPr>
          <p:cNvSpPr txBox="1"/>
          <p:nvPr/>
        </p:nvSpPr>
        <p:spPr>
          <a:xfrm>
            <a:off x="7555749" y="5299233"/>
            <a:ext cx="4651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5E3427"/>
                </a:solidFill>
                <a:latin typeface="Circe Extra Bold" panose="020B0802020203020203" pitchFamily="34" charset="-52"/>
              </a:rPr>
              <a:t>ДОКУМЕНТЫ О ЛИЦАХ, ПРОЖИВАЮЩИХ С ЗАЯВИТЕЛЯМИ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5F6B07-8342-04BF-0E13-7E6A327E628A}"/>
              </a:ext>
            </a:extLst>
          </p:cNvPr>
          <p:cNvSpPr txBox="1"/>
          <p:nvPr/>
        </p:nvSpPr>
        <p:spPr>
          <a:xfrm>
            <a:off x="7590093" y="4853885"/>
            <a:ext cx="35525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5E3427"/>
                </a:solidFill>
                <a:latin typeface="Circe Extra Bold" panose="020B0802020203020203" pitchFamily="34" charset="-52"/>
              </a:rPr>
              <a:t>ЗАЯВЛЕНИЕ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2D31F5-85FA-A0D7-1526-896E2648F747}"/>
              </a:ext>
            </a:extLst>
          </p:cNvPr>
          <p:cNvSpPr txBox="1"/>
          <p:nvPr/>
        </p:nvSpPr>
        <p:spPr>
          <a:xfrm>
            <a:off x="1097250" y="5909393"/>
            <a:ext cx="35525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5E3427"/>
                </a:solidFill>
                <a:latin typeface="Circe Extra Bold" panose="020B0802020203020203" pitchFamily="34" charset="-52"/>
              </a:rPr>
              <a:t>БИЗНЕС-ПЛАН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0990E47-4FBA-C0A4-7291-4299E22AD1A4}"/>
              </a:ext>
            </a:extLst>
          </p:cNvPr>
          <p:cNvSpPr txBox="1"/>
          <p:nvPr/>
        </p:nvSpPr>
        <p:spPr>
          <a:xfrm>
            <a:off x="1097251" y="5413472"/>
            <a:ext cx="35525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5E3427"/>
                </a:solidFill>
                <a:latin typeface="Circe Extra Bold" panose="020B0802020203020203" pitchFamily="34" charset="-52"/>
              </a:rPr>
              <a:t>СНИЛС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EFFADF3F-272B-A9E6-F31E-452E043EB387}"/>
              </a:ext>
            </a:extLst>
          </p:cNvPr>
          <p:cNvSpPr/>
          <p:nvPr/>
        </p:nvSpPr>
        <p:spPr>
          <a:xfrm>
            <a:off x="583231" y="5310408"/>
            <a:ext cx="417796" cy="380063"/>
          </a:xfrm>
          <a:prstGeom prst="rect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FFFFFF"/>
                </a:solidFill>
                <a:latin typeface="Circe Bold" panose="020B0602020203020203" pitchFamily="34" charset="-52"/>
              </a:rPr>
              <a:t>2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F73562CF-4508-5A73-2FF3-4822DF7AF0CE}"/>
              </a:ext>
            </a:extLst>
          </p:cNvPr>
          <p:cNvSpPr/>
          <p:nvPr/>
        </p:nvSpPr>
        <p:spPr>
          <a:xfrm>
            <a:off x="583231" y="5857862"/>
            <a:ext cx="417796" cy="380063"/>
          </a:xfrm>
          <a:prstGeom prst="rect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Circe Bold" panose="020B0602020203020203" pitchFamily="34" charset="-52"/>
              </a:rPr>
              <a:t>3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1574C7A5-F52C-C5F6-89FE-87923E5B0BE9}"/>
              </a:ext>
            </a:extLst>
          </p:cNvPr>
          <p:cNvSpPr/>
          <p:nvPr/>
        </p:nvSpPr>
        <p:spPr>
          <a:xfrm>
            <a:off x="6932247" y="4765049"/>
            <a:ext cx="417796" cy="380063"/>
          </a:xfrm>
          <a:prstGeom prst="rect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Circe Bold" panose="020B0602020203020203" pitchFamily="34" charset="-52"/>
              </a:rPr>
              <a:t>4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8DA4C763-2F31-68D9-E928-ED580F89C645}"/>
              </a:ext>
            </a:extLst>
          </p:cNvPr>
          <p:cNvSpPr/>
          <p:nvPr/>
        </p:nvSpPr>
        <p:spPr>
          <a:xfrm>
            <a:off x="6943100" y="5313142"/>
            <a:ext cx="417796" cy="380063"/>
          </a:xfrm>
          <a:prstGeom prst="rect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Circe Bold" panose="020B0602020203020203" pitchFamily="34" charset="-52"/>
              </a:rPr>
              <a:t>5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410AE61A-F70D-775A-D872-C8397F212860}"/>
              </a:ext>
            </a:extLst>
          </p:cNvPr>
          <p:cNvSpPr/>
          <p:nvPr/>
        </p:nvSpPr>
        <p:spPr>
          <a:xfrm>
            <a:off x="6943238" y="5857860"/>
            <a:ext cx="417796" cy="380063"/>
          </a:xfrm>
          <a:prstGeom prst="rect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Circe Bold" panose="020B0602020203020203" pitchFamily="34" charset="-52"/>
              </a:rPr>
              <a:t>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63155C2-98FD-A54C-BF0C-B002BE638E60}"/>
              </a:ext>
            </a:extLst>
          </p:cNvPr>
          <p:cNvSpPr txBox="1"/>
          <p:nvPr/>
        </p:nvSpPr>
        <p:spPr>
          <a:xfrm>
            <a:off x="792129" y="3899460"/>
            <a:ext cx="103505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5E3427"/>
                </a:solidFill>
                <a:latin typeface="Circe Extra Bold" panose="020B0802020203020203" pitchFamily="34" charset="-52"/>
              </a:rPr>
              <a:t>МАКСМАЛЬНЫЙ СРОК, НА КОТОРЫЙ ЗАКЛЮЧАЕТСЯ КОНТРАКТ -  НЕ БОЛЕЕ  12 МЕСЯЦЕВ</a:t>
            </a:r>
          </a:p>
        </p:txBody>
      </p:sp>
    </p:spTree>
    <p:extLst>
      <p:ext uri="{BB962C8B-B14F-4D97-AF65-F5344CB8AC3E}">
        <p14:creationId xmlns:p14="http://schemas.microsoft.com/office/powerpoint/2010/main" val="307688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Текст 1">
            <a:extLst>
              <a:ext uri="{FF2B5EF4-FFF2-40B4-BE49-F238E27FC236}">
                <a16:creationId xmlns:a16="http://schemas.microsoft.com/office/drawing/2014/main" id="{0CAF0974-6C02-43E6-8923-12E8708574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459897"/>
            <a:ext cx="9933992" cy="460375"/>
          </a:xfrm>
        </p:spPr>
        <p:txBody>
          <a:bodyPr/>
          <a:lstStyle/>
          <a:p>
            <a:r>
              <a:rPr lang="ru-RU" sz="2700" dirty="0">
                <a:solidFill>
                  <a:srgbClr val="E74B36"/>
                </a:solidFill>
                <a:latin typeface="Circe Bold" panose="020B0604020202020204" charset="-52"/>
              </a:rPr>
              <a:t>Самозанятые </a:t>
            </a:r>
            <a:r>
              <a:rPr lang="ru-RU" sz="2700" dirty="0">
                <a:latin typeface="Circe Bold" panose="020B0604020202020204" charset="-52"/>
              </a:rPr>
              <a:t>граждане </a:t>
            </a:r>
          </a:p>
          <a:p>
            <a:endParaRPr lang="ru-RU" sz="2700" dirty="0">
              <a:latin typeface="Circe Bold" panose="020B0604020202020204" charset="-52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D0FB248B-222D-4A40-B5EC-30F8071EBF40}"/>
              </a:ext>
            </a:extLst>
          </p:cNvPr>
          <p:cNvSpPr/>
          <p:nvPr/>
        </p:nvSpPr>
        <p:spPr>
          <a:xfrm>
            <a:off x="8241032" y="1130586"/>
            <a:ext cx="3716506" cy="30136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27C1170-8CE6-4912-9883-9FF010C61757}"/>
              </a:ext>
            </a:extLst>
          </p:cNvPr>
          <p:cNvSpPr txBox="1"/>
          <p:nvPr/>
        </p:nvSpPr>
        <p:spPr>
          <a:xfrm>
            <a:off x="8546908" y="1760906"/>
            <a:ext cx="3500102" cy="2008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Правовые вопросы 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Бухгалтерский и налоговый учет и отчетность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Управленческий учет и финансовые документы</a:t>
            </a:r>
          </a:p>
          <a:p>
            <a:pPr>
              <a:lnSpc>
                <a:spcPct val="150000"/>
              </a:lnSpc>
            </a:pPr>
            <a:endParaRPr lang="ru-RU" sz="1200" dirty="0">
              <a:latin typeface="Circe Bold" panose="020B0604020202020204" charset="-52"/>
            </a:endParaRP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Маркетинговые вопросы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Вопросы сертификации и стандартизации 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Иные вопросы развития бизнеса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3512F09-A8CD-4140-A7FF-065D5D3857D8}"/>
              </a:ext>
            </a:extLst>
          </p:cNvPr>
          <p:cNvSpPr txBox="1"/>
          <p:nvPr/>
        </p:nvSpPr>
        <p:spPr>
          <a:xfrm>
            <a:off x="8875282" y="1381803"/>
            <a:ext cx="1977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ED5136"/>
                </a:solidFill>
                <a:latin typeface="Circe Extra Bold" panose="020B0802020203020203" pitchFamily="34" charset="-52"/>
              </a:rPr>
              <a:t>КОНСУЛЬТАЦИИ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BAD0A6D-E302-45EE-B6E4-A5DBE7517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3757" y="1353646"/>
            <a:ext cx="366711" cy="366711"/>
          </a:xfrm>
          <a:prstGeom prst="rect">
            <a:avLst/>
          </a:prstGeom>
        </p:spPr>
      </p:pic>
      <p:sp>
        <p:nvSpPr>
          <p:cNvPr id="36" name="Стрелка: пятиугольник 35">
            <a:extLst>
              <a:ext uri="{FF2B5EF4-FFF2-40B4-BE49-F238E27FC236}">
                <a16:creationId xmlns:a16="http://schemas.microsoft.com/office/drawing/2014/main" id="{3F59A63A-9B97-443B-8ACF-A6275E565E0A}"/>
              </a:ext>
            </a:extLst>
          </p:cNvPr>
          <p:cNvSpPr/>
          <p:nvPr/>
        </p:nvSpPr>
        <p:spPr>
          <a:xfrm>
            <a:off x="8454683" y="1868790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трелка: пятиугольник 38">
            <a:extLst>
              <a:ext uri="{FF2B5EF4-FFF2-40B4-BE49-F238E27FC236}">
                <a16:creationId xmlns:a16="http://schemas.microsoft.com/office/drawing/2014/main" id="{77AEA6CB-C8B9-4332-921A-9C050F24FEE5}"/>
              </a:ext>
            </a:extLst>
          </p:cNvPr>
          <p:cNvSpPr/>
          <p:nvPr/>
        </p:nvSpPr>
        <p:spPr>
          <a:xfrm>
            <a:off x="8444232" y="2193961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: пятиугольник 40">
            <a:extLst>
              <a:ext uri="{FF2B5EF4-FFF2-40B4-BE49-F238E27FC236}">
                <a16:creationId xmlns:a16="http://schemas.microsoft.com/office/drawing/2014/main" id="{92E2C345-ADFF-43CD-9F91-8DD9B0C4D147}"/>
              </a:ext>
            </a:extLst>
          </p:cNvPr>
          <p:cNvSpPr/>
          <p:nvPr/>
        </p:nvSpPr>
        <p:spPr>
          <a:xfrm>
            <a:off x="8435392" y="2474467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Стрелка: пятиугольник 41">
            <a:extLst>
              <a:ext uri="{FF2B5EF4-FFF2-40B4-BE49-F238E27FC236}">
                <a16:creationId xmlns:a16="http://schemas.microsoft.com/office/drawing/2014/main" id="{DEB9CCE7-15CB-44EC-9A62-0047CFD279E9}"/>
              </a:ext>
            </a:extLst>
          </p:cNvPr>
          <p:cNvSpPr/>
          <p:nvPr/>
        </p:nvSpPr>
        <p:spPr>
          <a:xfrm>
            <a:off x="8412079" y="3008891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338B7DE9-26E9-48DE-A89E-DF1418A6880C}"/>
              </a:ext>
            </a:extLst>
          </p:cNvPr>
          <p:cNvSpPr/>
          <p:nvPr/>
        </p:nvSpPr>
        <p:spPr>
          <a:xfrm>
            <a:off x="4306253" y="1130586"/>
            <a:ext cx="3571876" cy="30956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E51C811-7DAC-4FE2-9396-B6127B70EF05}"/>
              </a:ext>
            </a:extLst>
          </p:cNvPr>
          <p:cNvSpPr txBox="1"/>
          <p:nvPr/>
        </p:nvSpPr>
        <p:spPr>
          <a:xfrm>
            <a:off x="4628614" y="1897596"/>
            <a:ext cx="3216267" cy="2008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Развитие навыков руководителя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Работа с маркетплейсами и электронными каналами продаж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Акселерационные программы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Маркетинг и продвижение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Тематические семинары, вебинары и конференции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BC55F18-C61F-4189-9F0D-A68F67940139}"/>
              </a:ext>
            </a:extLst>
          </p:cNvPr>
          <p:cNvSpPr txBox="1"/>
          <p:nvPr/>
        </p:nvSpPr>
        <p:spPr>
          <a:xfrm>
            <a:off x="5066562" y="1362487"/>
            <a:ext cx="1977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ED5136"/>
                </a:solidFill>
                <a:latin typeface="Circe Extra Bold" panose="020B0802020203020203" pitchFamily="34" charset="-52"/>
              </a:rPr>
              <a:t>ОБУЧЕНИЕ</a:t>
            </a:r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E55EDCF-546A-45D6-A549-CFA53C8BD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9407" y="1334330"/>
            <a:ext cx="366711" cy="366711"/>
          </a:xfrm>
          <a:prstGeom prst="rect">
            <a:avLst/>
          </a:prstGeom>
        </p:spPr>
      </p:pic>
      <p:sp>
        <p:nvSpPr>
          <p:cNvPr id="50" name="Стрелка: пятиугольник 49">
            <a:extLst>
              <a:ext uri="{FF2B5EF4-FFF2-40B4-BE49-F238E27FC236}">
                <a16:creationId xmlns:a16="http://schemas.microsoft.com/office/drawing/2014/main" id="{00C5743D-C2EB-4AF2-B322-8BF1AB009547}"/>
              </a:ext>
            </a:extLst>
          </p:cNvPr>
          <p:cNvSpPr/>
          <p:nvPr/>
        </p:nvSpPr>
        <p:spPr>
          <a:xfrm>
            <a:off x="4499641" y="2040145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Стрелка: пятиугольник 50">
            <a:extLst>
              <a:ext uri="{FF2B5EF4-FFF2-40B4-BE49-F238E27FC236}">
                <a16:creationId xmlns:a16="http://schemas.microsoft.com/office/drawing/2014/main" id="{483F8F6F-AA33-49FA-B155-33A76C939A72}"/>
              </a:ext>
            </a:extLst>
          </p:cNvPr>
          <p:cNvSpPr/>
          <p:nvPr/>
        </p:nvSpPr>
        <p:spPr>
          <a:xfrm>
            <a:off x="4499641" y="2332004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Стрелка: пятиугольник 51">
            <a:extLst>
              <a:ext uri="{FF2B5EF4-FFF2-40B4-BE49-F238E27FC236}">
                <a16:creationId xmlns:a16="http://schemas.microsoft.com/office/drawing/2014/main" id="{AEBE7E65-91D3-4855-9EBD-5C59F26279D5}"/>
              </a:ext>
            </a:extLst>
          </p:cNvPr>
          <p:cNvSpPr/>
          <p:nvPr/>
        </p:nvSpPr>
        <p:spPr>
          <a:xfrm>
            <a:off x="4536217" y="2890676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Стрелка: пятиугольник 52">
            <a:extLst>
              <a:ext uri="{FF2B5EF4-FFF2-40B4-BE49-F238E27FC236}">
                <a16:creationId xmlns:a16="http://schemas.microsoft.com/office/drawing/2014/main" id="{8290D379-DC20-4AC7-BB42-93B2857DCE52}"/>
              </a:ext>
            </a:extLst>
          </p:cNvPr>
          <p:cNvSpPr/>
          <p:nvPr/>
        </p:nvSpPr>
        <p:spPr>
          <a:xfrm>
            <a:off x="4536217" y="3159797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109F8DD7-FB2F-4DA3-8DAA-A2BF8A37F333}"/>
              </a:ext>
            </a:extLst>
          </p:cNvPr>
          <p:cNvSpPr/>
          <p:nvPr/>
        </p:nvSpPr>
        <p:spPr>
          <a:xfrm>
            <a:off x="371475" y="4498162"/>
            <a:ext cx="3527285" cy="19729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E6594FE-0E17-4FDF-96D8-DFDA3701393E}"/>
              </a:ext>
            </a:extLst>
          </p:cNvPr>
          <p:cNvSpPr txBox="1"/>
          <p:nvPr/>
        </p:nvSpPr>
        <p:spPr>
          <a:xfrm>
            <a:off x="772192" y="5051836"/>
            <a:ext cx="2881145" cy="1454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Аренда рабочих мест, в том числе оборудованных техникой </a:t>
            </a:r>
            <a:br>
              <a:rPr lang="ru-RU" sz="1200" dirty="0">
                <a:latin typeface="Circe Bold" panose="020B0604020202020204" charset="-52"/>
              </a:rPr>
            </a:br>
            <a:r>
              <a:rPr lang="ru-RU" sz="1200" dirty="0">
                <a:latin typeface="Circe Bold" panose="020B0604020202020204" charset="-52"/>
              </a:rPr>
              <a:t>и местом хранения документов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Аренда переговорных, в т.ч. для ВКС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и проведения конференций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C91D0B7-F6CA-4A7D-9DC7-8058FB924CC3}"/>
              </a:ext>
            </a:extLst>
          </p:cNvPr>
          <p:cNvSpPr txBox="1"/>
          <p:nvPr/>
        </p:nvSpPr>
        <p:spPr>
          <a:xfrm>
            <a:off x="891290" y="4713282"/>
            <a:ext cx="1977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ED5136"/>
                </a:solidFill>
                <a:latin typeface="Circe Extra Bold" panose="020B0802020203020203" pitchFamily="34" charset="-52"/>
              </a:rPr>
              <a:t>КОВОРКИНГ</a:t>
            </a:r>
          </a:p>
        </p:txBody>
      </p:sp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90FBD153-4B8C-45BF-815F-FC92BE9FE3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765" y="4685125"/>
            <a:ext cx="366711" cy="366711"/>
          </a:xfrm>
          <a:prstGeom prst="rect">
            <a:avLst/>
          </a:prstGeom>
        </p:spPr>
      </p:pic>
      <p:sp>
        <p:nvSpPr>
          <p:cNvPr id="65" name="Стрелка: пятиугольник 64">
            <a:extLst>
              <a:ext uri="{FF2B5EF4-FFF2-40B4-BE49-F238E27FC236}">
                <a16:creationId xmlns:a16="http://schemas.microsoft.com/office/drawing/2014/main" id="{7238FFA4-7EC7-4B85-9B46-229BBC3650C5}"/>
              </a:ext>
            </a:extLst>
          </p:cNvPr>
          <p:cNvSpPr/>
          <p:nvPr/>
        </p:nvSpPr>
        <p:spPr>
          <a:xfrm>
            <a:off x="598677" y="5208522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Стрелка: пятиугольник 66">
            <a:extLst>
              <a:ext uri="{FF2B5EF4-FFF2-40B4-BE49-F238E27FC236}">
                <a16:creationId xmlns:a16="http://schemas.microsoft.com/office/drawing/2014/main" id="{413DE526-E2BE-4DAC-A0EB-5FC87C76132C}"/>
              </a:ext>
            </a:extLst>
          </p:cNvPr>
          <p:cNvSpPr/>
          <p:nvPr/>
        </p:nvSpPr>
        <p:spPr>
          <a:xfrm>
            <a:off x="610054" y="6022781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95595DAA-603E-4B25-808B-5E6486CEE4F7}"/>
              </a:ext>
            </a:extLst>
          </p:cNvPr>
          <p:cNvSpPr/>
          <p:nvPr/>
        </p:nvSpPr>
        <p:spPr>
          <a:xfrm>
            <a:off x="8259746" y="4550359"/>
            <a:ext cx="3570828" cy="19408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BF025EA-671A-4111-BC1C-BE5E5A1202B4}"/>
              </a:ext>
            </a:extLst>
          </p:cNvPr>
          <p:cNvSpPr txBox="1"/>
          <p:nvPr/>
        </p:nvSpPr>
        <p:spPr>
          <a:xfrm>
            <a:off x="8553122" y="5087055"/>
            <a:ext cx="3092325" cy="1454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Консультации по выбору льготного финансирования </a:t>
            </a:r>
          </a:p>
          <a:p>
            <a:pPr>
              <a:lnSpc>
                <a:spcPct val="150000"/>
              </a:lnSpc>
            </a:pPr>
            <a:endParaRPr lang="ru-RU" sz="1200" dirty="0">
              <a:latin typeface="Circe Bold" panose="020B0604020202020204" charset="-52"/>
            </a:endParaRP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Содействие в работе с финансовыми организациями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4B23BF7-DE70-42DE-BE36-1EED04DD411B}"/>
              </a:ext>
            </a:extLst>
          </p:cNvPr>
          <p:cNvSpPr txBox="1"/>
          <p:nvPr/>
        </p:nvSpPr>
        <p:spPr>
          <a:xfrm>
            <a:off x="8990454" y="4623469"/>
            <a:ext cx="25981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ED5136"/>
                </a:solidFill>
                <a:latin typeface="Circe Extra Bold" panose="020B0802020203020203" pitchFamily="34" charset="-52"/>
              </a:rPr>
              <a:t>ФИНАНСЫ</a:t>
            </a:r>
          </a:p>
        </p:txBody>
      </p: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49F404DE-3794-4B05-886B-D1CAF60E6B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8543" y="4615409"/>
            <a:ext cx="366711" cy="366711"/>
          </a:xfrm>
          <a:prstGeom prst="rect">
            <a:avLst/>
          </a:prstGeom>
        </p:spPr>
      </p:pic>
      <p:sp>
        <p:nvSpPr>
          <p:cNvPr id="72" name="Стрелка: пятиугольник 71">
            <a:extLst>
              <a:ext uri="{FF2B5EF4-FFF2-40B4-BE49-F238E27FC236}">
                <a16:creationId xmlns:a16="http://schemas.microsoft.com/office/drawing/2014/main" id="{2AD21C71-7400-4555-897D-7574436E71CF}"/>
              </a:ext>
            </a:extLst>
          </p:cNvPr>
          <p:cNvSpPr/>
          <p:nvPr/>
        </p:nvSpPr>
        <p:spPr>
          <a:xfrm>
            <a:off x="8418107" y="5245097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Прямоугольник 81">
            <a:extLst>
              <a:ext uri="{FF2B5EF4-FFF2-40B4-BE49-F238E27FC236}">
                <a16:creationId xmlns:a16="http://schemas.microsoft.com/office/drawing/2014/main" id="{2F9C6927-0EAD-405F-82F0-5AD76CC328C4}"/>
              </a:ext>
            </a:extLst>
          </p:cNvPr>
          <p:cNvSpPr/>
          <p:nvPr/>
        </p:nvSpPr>
        <p:spPr>
          <a:xfrm>
            <a:off x="371475" y="1130586"/>
            <a:ext cx="3571876" cy="31020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AF5FC4CD-DC99-4E01-B715-BAEB84AE0118}"/>
              </a:ext>
            </a:extLst>
          </p:cNvPr>
          <p:cNvSpPr txBox="1"/>
          <p:nvPr/>
        </p:nvSpPr>
        <p:spPr>
          <a:xfrm>
            <a:off x="736144" y="1785014"/>
            <a:ext cx="3243931" cy="2285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Разработка фирменного стиля  </a:t>
            </a:r>
            <a:br>
              <a:rPr lang="ru-RU" sz="1200" dirty="0">
                <a:latin typeface="Circe Bold" panose="020B0604020202020204" charset="-52"/>
              </a:rPr>
            </a:br>
            <a:r>
              <a:rPr lang="ru-RU" sz="1200" dirty="0">
                <a:latin typeface="Circe Bold" panose="020B0604020202020204" charset="-52"/>
              </a:rPr>
              <a:t>(товаров, работ и услуг)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Продвижение в социальных сетях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Продвижение на </a:t>
            </a:r>
            <a:r>
              <a:rPr lang="ru-RU" sz="1200" dirty="0" err="1">
                <a:latin typeface="Circe Bold" panose="020B0604020202020204" charset="-52"/>
              </a:rPr>
              <a:t>маркетплейсах</a:t>
            </a:r>
            <a:endParaRPr lang="ru-RU" sz="1200" dirty="0">
              <a:latin typeface="Circe Bold" panose="020B0604020202020204" charset="-52"/>
            </a:endParaRP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Продвижение на радио и в печатных СМИ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Участие в выставках и ярмарках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Создание </a:t>
            </a:r>
            <a:r>
              <a:rPr lang="ru-RU" sz="1200" dirty="0" err="1">
                <a:latin typeface="Circe Bold" panose="020B0604020202020204" charset="-52"/>
              </a:rPr>
              <a:t>и\или</a:t>
            </a:r>
            <a:r>
              <a:rPr lang="ru-RU" sz="1200" dirty="0">
                <a:latin typeface="Circe Bold" panose="020B0604020202020204" charset="-52"/>
              </a:rPr>
              <a:t> модернизация сайта (</a:t>
            </a:r>
            <a:r>
              <a:rPr lang="ru-RU" sz="1200" dirty="0" err="1">
                <a:latin typeface="Circe Bold" panose="020B0604020202020204" charset="-52"/>
              </a:rPr>
              <a:t>лендинга</a:t>
            </a:r>
            <a:r>
              <a:rPr lang="ru-RU" sz="1200" dirty="0">
                <a:latin typeface="Circe Bold" panose="020B0604020202020204" charset="-52"/>
              </a:rPr>
              <a:t>)</a:t>
            </a:r>
          </a:p>
        </p:txBody>
      </p:sp>
      <p:sp>
        <p:nvSpPr>
          <p:cNvPr id="86" name="Стрелка: пятиугольник 85">
            <a:extLst>
              <a:ext uri="{FF2B5EF4-FFF2-40B4-BE49-F238E27FC236}">
                <a16:creationId xmlns:a16="http://schemas.microsoft.com/office/drawing/2014/main" id="{249D4D59-9239-4645-980F-68E63B3E9043}"/>
              </a:ext>
            </a:extLst>
          </p:cNvPr>
          <p:cNvSpPr/>
          <p:nvPr/>
        </p:nvSpPr>
        <p:spPr>
          <a:xfrm>
            <a:off x="565263" y="1940278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Стрелка: пятиугольник 86">
            <a:extLst>
              <a:ext uri="{FF2B5EF4-FFF2-40B4-BE49-F238E27FC236}">
                <a16:creationId xmlns:a16="http://schemas.microsoft.com/office/drawing/2014/main" id="{A1FD32B5-C553-4888-A335-0D2B5173A20A}"/>
              </a:ext>
            </a:extLst>
          </p:cNvPr>
          <p:cNvSpPr/>
          <p:nvPr/>
        </p:nvSpPr>
        <p:spPr>
          <a:xfrm>
            <a:off x="577553" y="2474467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Стрелка: пятиугольник 87">
            <a:extLst>
              <a:ext uri="{FF2B5EF4-FFF2-40B4-BE49-F238E27FC236}">
                <a16:creationId xmlns:a16="http://schemas.microsoft.com/office/drawing/2014/main" id="{DA9784CB-271D-4783-85A2-3EFCF22EE818}"/>
              </a:ext>
            </a:extLst>
          </p:cNvPr>
          <p:cNvSpPr/>
          <p:nvPr/>
        </p:nvSpPr>
        <p:spPr>
          <a:xfrm>
            <a:off x="565263" y="2746187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9" name="Стрелка: пятиугольник 88">
            <a:extLst>
              <a:ext uri="{FF2B5EF4-FFF2-40B4-BE49-F238E27FC236}">
                <a16:creationId xmlns:a16="http://schemas.microsoft.com/office/drawing/2014/main" id="{2BE2D1A1-14AF-4D90-BABE-9DCA66A6C2F7}"/>
              </a:ext>
            </a:extLst>
          </p:cNvPr>
          <p:cNvSpPr/>
          <p:nvPr/>
        </p:nvSpPr>
        <p:spPr>
          <a:xfrm>
            <a:off x="568683" y="3045559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0" name="Стрелка: пятиугольник 89">
            <a:extLst>
              <a:ext uri="{FF2B5EF4-FFF2-40B4-BE49-F238E27FC236}">
                <a16:creationId xmlns:a16="http://schemas.microsoft.com/office/drawing/2014/main" id="{8D33BB48-9D81-4EBB-9C12-2E70DD278972}"/>
              </a:ext>
            </a:extLst>
          </p:cNvPr>
          <p:cNvSpPr/>
          <p:nvPr/>
        </p:nvSpPr>
        <p:spPr>
          <a:xfrm>
            <a:off x="588299" y="3624693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Стрелка: пятиугольник 90">
            <a:extLst>
              <a:ext uri="{FF2B5EF4-FFF2-40B4-BE49-F238E27FC236}">
                <a16:creationId xmlns:a16="http://schemas.microsoft.com/office/drawing/2014/main" id="{2799BD6D-EFC8-48B0-8BCF-737BED304767}"/>
              </a:ext>
            </a:extLst>
          </p:cNvPr>
          <p:cNvSpPr/>
          <p:nvPr/>
        </p:nvSpPr>
        <p:spPr>
          <a:xfrm>
            <a:off x="4536217" y="3452138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Стрелка: пятиугольник 92">
            <a:extLst>
              <a:ext uri="{FF2B5EF4-FFF2-40B4-BE49-F238E27FC236}">
                <a16:creationId xmlns:a16="http://schemas.microsoft.com/office/drawing/2014/main" id="{1A6E8481-AAF4-48DB-B036-0224E88F9817}"/>
              </a:ext>
            </a:extLst>
          </p:cNvPr>
          <p:cNvSpPr/>
          <p:nvPr/>
        </p:nvSpPr>
        <p:spPr>
          <a:xfrm>
            <a:off x="8427645" y="3267471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Стрелка: пятиугольник 93">
            <a:extLst>
              <a:ext uri="{FF2B5EF4-FFF2-40B4-BE49-F238E27FC236}">
                <a16:creationId xmlns:a16="http://schemas.microsoft.com/office/drawing/2014/main" id="{142604AF-7764-4B21-9AA2-A0B9B41BABF8}"/>
              </a:ext>
            </a:extLst>
          </p:cNvPr>
          <p:cNvSpPr/>
          <p:nvPr/>
        </p:nvSpPr>
        <p:spPr>
          <a:xfrm>
            <a:off x="8425927" y="3562086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трелка: пятиугольник 2">
            <a:extLst>
              <a:ext uri="{FF2B5EF4-FFF2-40B4-BE49-F238E27FC236}">
                <a16:creationId xmlns:a16="http://schemas.microsoft.com/office/drawing/2014/main" id="{8262797B-1AD7-639B-0D99-024BA465B57A}"/>
              </a:ext>
            </a:extLst>
          </p:cNvPr>
          <p:cNvSpPr/>
          <p:nvPr/>
        </p:nvSpPr>
        <p:spPr>
          <a:xfrm>
            <a:off x="568682" y="3285967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Стрелка: пятиугольник 71">
            <a:extLst>
              <a:ext uri="{FF2B5EF4-FFF2-40B4-BE49-F238E27FC236}">
                <a16:creationId xmlns:a16="http://schemas.microsoft.com/office/drawing/2014/main" id="{2AD21C71-7400-4555-897D-7574436E71CF}"/>
              </a:ext>
            </a:extLst>
          </p:cNvPr>
          <p:cNvSpPr/>
          <p:nvPr/>
        </p:nvSpPr>
        <p:spPr>
          <a:xfrm>
            <a:off x="8439300" y="6073138"/>
            <a:ext cx="70337" cy="50243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F7685D3C-A864-4AF6-910B-6D9A556890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0521" y="4664964"/>
            <a:ext cx="1233418" cy="12334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7F8790-3E5F-3EE1-0C90-CAE3510004FC}"/>
              </a:ext>
            </a:extLst>
          </p:cNvPr>
          <p:cNvSpPr txBox="1"/>
          <p:nvPr/>
        </p:nvSpPr>
        <p:spPr>
          <a:xfrm>
            <a:off x="879620" y="1349273"/>
            <a:ext cx="1977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ED5136"/>
                </a:solidFill>
                <a:latin typeface="Circe Extra Bold" panose="020B0802020203020203" pitchFamily="34" charset="-52"/>
              </a:rPr>
              <a:t>МАРКЕТИНГ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A7A878C-051D-2EE1-9B4A-6CE4C6B7B0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095" y="1321116"/>
            <a:ext cx="366711" cy="36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9928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3F1D59BF-0C67-4669-8FBF-F2F35D7B4CFF}"/>
              </a:ext>
            </a:extLst>
          </p:cNvPr>
          <p:cNvSpPr/>
          <p:nvPr/>
        </p:nvSpPr>
        <p:spPr>
          <a:xfrm>
            <a:off x="8098059" y="1012241"/>
            <a:ext cx="3681835" cy="31881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5D5663ED-D479-47ED-B92C-26362073F738}"/>
              </a:ext>
            </a:extLst>
          </p:cNvPr>
          <p:cNvSpPr/>
          <p:nvPr/>
        </p:nvSpPr>
        <p:spPr>
          <a:xfrm>
            <a:off x="427055" y="4396261"/>
            <a:ext cx="3571876" cy="23636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ru-RU" dirty="0"/>
          </a:p>
        </p:txBody>
      </p:sp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093CE3B1-29CD-4569-A757-E04AF01331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7939" y="4811107"/>
            <a:ext cx="1047082" cy="1047082"/>
          </a:xfrm>
          <a:prstGeom prst="rect">
            <a:avLst/>
          </a:prstGeom>
        </p:spPr>
      </p:pic>
      <p:sp>
        <p:nvSpPr>
          <p:cNvPr id="98" name="Прямоугольник 97">
            <a:extLst>
              <a:ext uri="{FF2B5EF4-FFF2-40B4-BE49-F238E27FC236}">
                <a16:creationId xmlns:a16="http://schemas.microsoft.com/office/drawing/2014/main" id="{3F1D59BF-0C67-4669-8FBF-F2F35D7B4CFF}"/>
              </a:ext>
            </a:extLst>
          </p:cNvPr>
          <p:cNvSpPr/>
          <p:nvPr/>
        </p:nvSpPr>
        <p:spPr>
          <a:xfrm>
            <a:off x="412106" y="1021724"/>
            <a:ext cx="3619400" cy="31382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7CA2C3EF-8B86-4EF0-B3E0-C14A84A28845}"/>
              </a:ext>
            </a:extLst>
          </p:cNvPr>
          <p:cNvSpPr txBox="1"/>
          <p:nvPr/>
        </p:nvSpPr>
        <p:spPr>
          <a:xfrm>
            <a:off x="642582" y="1677934"/>
            <a:ext cx="34111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Услуги ТУ, СТО, сертификации,  патентования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Автоматизация производственных процессов, оценка технологической готовности, аудит и модернизация производства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Составление отчетности фермеров по грантам Минсельхоз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Кооперация предпринимателей и производителей</a:t>
            </a:r>
          </a:p>
        </p:txBody>
      </p:sp>
      <p:sp>
        <p:nvSpPr>
          <p:cNvPr id="102" name="Стрелка: пятиугольник 101">
            <a:extLst>
              <a:ext uri="{FF2B5EF4-FFF2-40B4-BE49-F238E27FC236}">
                <a16:creationId xmlns:a16="http://schemas.microsoft.com/office/drawing/2014/main" id="{A368EF3F-D590-47EC-8268-6C3C2F61FF8C}"/>
              </a:ext>
            </a:extLst>
          </p:cNvPr>
          <p:cNvSpPr/>
          <p:nvPr/>
        </p:nvSpPr>
        <p:spPr>
          <a:xfrm>
            <a:off x="508554" y="1815781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" name="Стрелка: пятиугольник 102">
            <a:extLst>
              <a:ext uri="{FF2B5EF4-FFF2-40B4-BE49-F238E27FC236}">
                <a16:creationId xmlns:a16="http://schemas.microsoft.com/office/drawing/2014/main" id="{87B11738-B2E3-4619-9EF8-24DAA2FEC408}"/>
              </a:ext>
            </a:extLst>
          </p:cNvPr>
          <p:cNvSpPr/>
          <p:nvPr/>
        </p:nvSpPr>
        <p:spPr>
          <a:xfrm>
            <a:off x="530626" y="2109329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52" name="Группа 51"/>
          <p:cNvGrpSpPr/>
          <p:nvPr/>
        </p:nvGrpSpPr>
        <p:grpSpPr>
          <a:xfrm>
            <a:off x="4289969" y="1070762"/>
            <a:ext cx="3626739" cy="3188112"/>
            <a:chOff x="4309015" y="1257429"/>
            <a:chExt cx="3626739" cy="2613212"/>
          </a:xfrm>
        </p:grpSpPr>
        <p:sp>
          <p:nvSpPr>
            <p:cNvPr id="90" name="Прямоугольник 89">
              <a:extLst>
                <a:ext uri="{FF2B5EF4-FFF2-40B4-BE49-F238E27FC236}">
                  <a16:creationId xmlns:a16="http://schemas.microsoft.com/office/drawing/2014/main" id="{5C9A026C-9F07-433D-8111-69B0222CBA5F}"/>
                </a:ext>
              </a:extLst>
            </p:cNvPr>
            <p:cNvSpPr/>
            <p:nvPr/>
          </p:nvSpPr>
          <p:spPr>
            <a:xfrm>
              <a:off x="4309015" y="1257429"/>
              <a:ext cx="3571876" cy="2613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651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5E3427"/>
                </a:solidFill>
                <a:latin typeface="Circe Bold" panose="020B0604020202020204" charset="-52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70E08E06-3FCF-497D-900B-751C2C74EA16}"/>
                </a:ext>
              </a:extLst>
            </p:cNvPr>
            <p:cNvSpPr txBox="1"/>
            <p:nvPr/>
          </p:nvSpPr>
          <p:spPr>
            <a:xfrm>
              <a:off x="4685506" y="1719020"/>
              <a:ext cx="3250248" cy="1899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ru-RU" sz="1200" dirty="0">
                  <a:latin typeface="Circe Bold" panose="020B0604020202020204" charset="-52"/>
                </a:rPr>
                <a:t>Правовой, бухгалтерский, налоговый и управленческий учет и отчетность</a:t>
              </a:r>
            </a:p>
            <a:p>
              <a:pPr>
                <a:lnSpc>
                  <a:spcPct val="150000"/>
                </a:lnSpc>
              </a:pPr>
              <a:r>
                <a:rPr lang="ru-RU" sz="1200" dirty="0">
                  <a:latin typeface="Circe Bold" panose="020B0604020202020204" charset="-52"/>
                </a:rPr>
                <a:t>Услуги грант-офиса (подготовка документов к грантам, конкурсам)</a:t>
              </a:r>
            </a:p>
            <a:p>
              <a:pPr>
                <a:lnSpc>
                  <a:spcPct val="150000"/>
                </a:lnSpc>
              </a:pPr>
              <a:endParaRPr lang="ru-RU" sz="1200" dirty="0">
                <a:latin typeface="Circe Bold" panose="020B0604020202020204" charset="-52"/>
              </a:endParaRPr>
            </a:p>
            <a:p>
              <a:pPr>
                <a:lnSpc>
                  <a:spcPct val="150000"/>
                </a:lnSpc>
              </a:pPr>
              <a:r>
                <a:rPr lang="ru-RU" sz="1200" dirty="0">
                  <a:latin typeface="Circe Bold" panose="020B0604020202020204" charset="-52"/>
                </a:rPr>
                <a:t>Аудит системы продаж и сервиса</a:t>
              </a:r>
            </a:p>
            <a:p>
              <a:pPr>
                <a:lnSpc>
                  <a:spcPct val="150000"/>
                </a:lnSpc>
              </a:pPr>
              <a:r>
                <a:rPr lang="ru-RU" sz="1200" dirty="0">
                  <a:latin typeface="Circe Bold" panose="020B0604020202020204" charset="-52"/>
                </a:rPr>
                <a:t>Аудит технической и технологической готовности предприятия 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81416F58-3173-42FB-8DEF-3837FE162EEB}"/>
                </a:ext>
              </a:extLst>
            </p:cNvPr>
            <p:cNvSpPr txBox="1"/>
            <p:nvPr/>
          </p:nvSpPr>
          <p:spPr>
            <a:xfrm>
              <a:off x="4942664" y="1433691"/>
              <a:ext cx="19771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solidFill>
                    <a:srgbClr val="ED5136"/>
                  </a:solidFill>
                  <a:latin typeface="Circe Bold" panose="020B0604020202020204" charset="-52"/>
                </a:rPr>
                <a:t>КОНСУЛЬТАЦИИ</a:t>
              </a:r>
            </a:p>
          </p:txBody>
        </p:sp>
        <p:sp>
          <p:nvSpPr>
            <p:cNvPr id="94" name="Стрелка: пятиугольник 93">
              <a:extLst>
                <a:ext uri="{FF2B5EF4-FFF2-40B4-BE49-F238E27FC236}">
                  <a16:creationId xmlns:a16="http://schemas.microsoft.com/office/drawing/2014/main" id="{DCCEB85E-5D7E-457E-8A8B-5F83B450B397}"/>
                </a:ext>
              </a:extLst>
            </p:cNvPr>
            <p:cNvSpPr/>
            <p:nvPr/>
          </p:nvSpPr>
          <p:spPr>
            <a:xfrm>
              <a:off x="4525188" y="1818232"/>
              <a:ext cx="73151" cy="73151"/>
            </a:xfrm>
            <a:prstGeom prst="homePlate">
              <a:avLst/>
            </a:prstGeom>
            <a:solidFill>
              <a:srgbClr val="E74B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E3427"/>
                </a:solidFill>
                <a:latin typeface="Circe Bold" panose="020B0604020202020204" charset="-52"/>
              </a:endParaRPr>
            </a:p>
          </p:txBody>
        </p:sp>
        <p:sp>
          <p:nvSpPr>
            <p:cNvPr id="95" name="Стрелка: пятиугольник 94">
              <a:extLst>
                <a:ext uri="{FF2B5EF4-FFF2-40B4-BE49-F238E27FC236}">
                  <a16:creationId xmlns:a16="http://schemas.microsoft.com/office/drawing/2014/main" id="{D00331EB-5A54-4319-B02B-30DDFA71BA18}"/>
                </a:ext>
              </a:extLst>
            </p:cNvPr>
            <p:cNvSpPr/>
            <p:nvPr/>
          </p:nvSpPr>
          <p:spPr>
            <a:xfrm>
              <a:off x="4486792" y="3226504"/>
              <a:ext cx="73151" cy="73151"/>
            </a:xfrm>
            <a:prstGeom prst="homePlate">
              <a:avLst/>
            </a:prstGeom>
            <a:solidFill>
              <a:srgbClr val="E74B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E3427"/>
                </a:solidFill>
                <a:latin typeface="Circe Bold" panose="020B0604020202020204" charset="-52"/>
              </a:endParaRPr>
            </a:p>
          </p:txBody>
        </p:sp>
        <p:sp>
          <p:nvSpPr>
            <p:cNvPr id="134" name="Стрелка: пятиугольник 133">
              <a:extLst>
                <a:ext uri="{FF2B5EF4-FFF2-40B4-BE49-F238E27FC236}">
                  <a16:creationId xmlns:a16="http://schemas.microsoft.com/office/drawing/2014/main" id="{7165FD9D-1F91-48A5-ABD8-A285DD687AE1}"/>
                </a:ext>
              </a:extLst>
            </p:cNvPr>
            <p:cNvSpPr/>
            <p:nvPr/>
          </p:nvSpPr>
          <p:spPr>
            <a:xfrm>
              <a:off x="4549999" y="2301222"/>
              <a:ext cx="73151" cy="73151"/>
            </a:xfrm>
            <a:prstGeom prst="homePlate">
              <a:avLst/>
            </a:prstGeom>
            <a:solidFill>
              <a:srgbClr val="E74B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E3427"/>
                </a:solidFill>
                <a:latin typeface="Circe Bold" panose="020B0604020202020204" charset="-52"/>
              </a:endParaRPr>
            </a:p>
          </p:txBody>
        </p:sp>
        <p:sp>
          <p:nvSpPr>
            <p:cNvPr id="3" name="Стрелка: пятиугольник 2">
              <a:extLst>
                <a:ext uri="{FF2B5EF4-FFF2-40B4-BE49-F238E27FC236}">
                  <a16:creationId xmlns:a16="http://schemas.microsoft.com/office/drawing/2014/main" id="{D6FC9CCD-2D67-4BAF-18F5-1F8BD87B5DFD}"/>
                </a:ext>
              </a:extLst>
            </p:cNvPr>
            <p:cNvSpPr/>
            <p:nvPr/>
          </p:nvSpPr>
          <p:spPr>
            <a:xfrm>
              <a:off x="4506190" y="2948068"/>
              <a:ext cx="73151" cy="73151"/>
            </a:xfrm>
            <a:prstGeom prst="homePlate">
              <a:avLst/>
            </a:prstGeom>
            <a:solidFill>
              <a:srgbClr val="E74B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E3427"/>
                </a:solidFill>
                <a:latin typeface="Circe Bold" panose="020B0604020202020204" charset="-52"/>
              </a:endParaRPr>
            </a:p>
          </p:txBody>
        </p: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98A37265-492E-81FC-FD62-B52DB1AC0B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81115" y="1340205"/>
              <a:ext cx="434447" cy="346638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9C1F819-1738-0311-672C-382D0C3ABE6C}"/>
              </a:ext>
            </a:extLst>
          </p:cNvPr>
          <p:cNvSpPr txBox="1"/>
          <p:nvPr/>
        </p:nvSpPr>
        <p:spPr>
          <a:xfrm>
            <a:off x="726798" y="4514774"/>
            <a:ext cx="1977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ED5136"/>
                </a:solidFill>
                <a:latin typeface="Circe Bold" panose="020B0604020202020204" charset="-52"/>
              </a:rPr>
              <a:t>ФИНАНСЫ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6AD7D5-0BDD-0264-B076-0922423A4CCA}"/>
              </a:ext>
            </a:extLst>
          </p:cNvPr>
          <p:cNvSpPr txBox="1"/>
          <p:nvPr/>
        </p:nvSpPr>
        <p:spPr>
          <a:xfrm>
            <a:off x="734233" y="4846106"/>
            <a:ext cx="3319522" cy="1731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Консультации и подбор льготных государственных источников финансирования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Предоставление гарантий и поручительств по финансовым сделкам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Содействие в подготовке пакета документов</a:t>
            </a:r>
          </a:p>
        </p:txBody>
      </p:sp>
      <p:sp>
        <p:nvSpPr>
          <p:cNvPr id="7" name="Стрелка: пятиугольник 6">
            <a:extLst>
              <a:ext uri="{FF2B5EF4-FFF2-40B4-BE49-F238E27FC236}">
                <a16:creationId xmlns:a16="http://schemas.microsoft.com/office/drawing/2014/main" id="{81A76B86-32FB-3D7A-7AFD-03FD475D01A8}"/>
              </a:ext>
            </a:extLst>
          </p:cNvPr>
          <p:cNvSpPr/>
          <p:nvPr/>
        </p:nvSpPr>
        <p:spPr>
          <a:xfrm>
            <a:off x="592903" y="5823225"/>
            <a:ext cx="81392" cy="76106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1" name="Группа 50"/>
          <p:cNvGrpSpPr/>
          <p:nvPr/>
        </p:nvGrpSpPr>
        <p:grpSpPr>
          <a:xfrm>
            <a:off x="8153464" y="4389018"/>
            <a:ext cx="3571876" cy="2370887"/>
            <a:chOff x="304800" y="1257427"/>
            <a:chExt cx="3571876" cy="2168789"/>
          </a:xfrm>
        </p:grpSpPr>
        <p:sp>
          <p:nvSpPr>
            <p:cNvPr id="80" name="Прямоугольник 79">
              <a:extLst>
                <a:ext uri="{FF2B5EF4-FFF2-40B4-BE49-F238E27FC236}">
                  <a16:creationId xmlns:a16="http://schemas.microsoft.com/office/drawing/2014/main" id="{5D5663ED-D479-47ED-B92C-26362073F738}"/>
                </a:ext>
              </a:extLst>
            </p:cNvPr>
            <p:cNvSpPr/>
            <p:nvPr/>
          </p:nvSpPr>
          <p:spPr>
            <a:xfrm>
              <a:off x="304800" y="1257427"/>
              <a:ext cx="3571876" cy="21687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651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ctr">
                <a:buFont typeface="Arial" panose="020B0604020202020204" pitchFamily="34" charset="0"/>
                <a:buChar char="•"/>
              </a:pPr>
              <a:endParaRPr lang="ru-RU" dirty="0">
                <a:latin typeface="Circe Bold" panose="020B0604020202020204" charset="-52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C21F77F9-C17C-468F-AC61-B04CE8850FFA}"/>
                </a:ext>
              </a:extLst>
            </p:cNvPr>
            <p:cNvSpPr txBox="1"/>
            <p:nvPr/>
          </p:nvSpPr>
          <p:spPr>
            <a:xfrm>
              <a:off x="651694" y="1828125"/>
              <a:ext cx="3098219" cy="1330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ru-RU" sz="1200" dirty="0">
                  <a:latin typeface="Circe Bold" panose="020B0604020202020204" charset="-52"/>
                </a:rPr>
                <a:t>Акселерационное, отраслевое и корпоративное обучение</a:t>
              </a:r>
            </a:p>
            <a:p>
              <a:pPr>
                <a:lnSpc>
                  <a:spcPct val="150000"/>
                </a:lnSpc>
              </a:pPr>
              <a:r>
                <a:rPr lang="ru-RU" sz="1200" dirty="0">
                  <a:latin typeface="Circe Bold" panose="020B0604020202020204" charset="-52"/>
                </a:rPr>
                <a:t>Поиск новых каналов продаж (маркетплейсы, госконтракты и др.)</a:t>
              </a:r>
            </a:p>
            <a:p>
              <a:pPr>
                <a:lnSpc>
                  <a:spcPct val="150000"/>
                </a:lnSpc>
              </a:pPr>
              <a:r>
                <a:rPr lang="ru-RU" sz="1200" dirty="0">
                  <a:latin typeface="Circe Bold" panose="020B0604020202020204" charset="-52"/>
                </a:rPr>
                <a:t>Вебинары и конференции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77E4AE62-5D50-47C6-B85B-6EFFFEDA1E99}"/>
                </a:ext>
              </a:extLst>
            </p:cNvPr>
            <p:cNvSpPr txBox="1"/>
            <p:nvPr/>
          </p:nvSpPr>
          <p:spPr>
            <a:xfrm>
              <a:off x="963759" y="1391038"/>
              <a:ext cx="19771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solidFill>
                    <a:srgbClr val="ED5136"/>
                  </a:solidFill>
                  <a:latin typeface="Circe Bold" panose="020B0604020202020204" charset="-52"/>
                </a:rPr>
                <a:t>ОБУЧЕНИЕ</a:t>
              </a:r>
            </a:p>
          </p:txBody>
        </p:sp>
        <p:pic>
          <p:nvPicPr>
            <p:cNvPr id="83" name="Рисунок 82">
              <a:extLst>
                <a:ext uri="{FF2B5EF4-FFF2-40B4-BE49-F238E27FC236}">
                  <a16:creationId xmlns:a16="http://schemas.microsoft.com/office/drawing/2014/main" id="{0DD84A8C-30AC-4970-9E50-C95FAF8E8B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5908" y="1352666"/>
              <a:ext cx="401727" cy="401727"/>
            </a:xfrm>
            <a:prstGeom prst="rect">
              <a:avLst/>
            </a:prstGeom>
          </p:spPr>
        </p:pic>
        <p:sp>
          <p:nvSpPr>
            <p:cNvPr id="89" name="Стрелка: пятиугольник 88">
              <a:extLst>
                <a:ext uri="{FF2B5EF4-FFF2-40B4-BE49-F238E27FC236}">
                  <a16:creationId xmlns:a16="http://schemas.microsoft.com/office/drawing/2014/main" id="{AFC90477-C328-4CE3-93E8-A54F5B9F2A7A}"/>
                </a:ext>
              </a:extLst>
            </p:cNvPr>
            <p:cNvSpPr/>
            <p:nvPr/>
          </p:nvSpPr>
          <p:spPr>
            <a:xfrm>
              <a:off x="415908" y="2965055"/>
              <a:ext cx="73151" cy="73151"/>
            </a:xfrm>
            <a:prstGeom prst="homePlate">
              <a:avLst/>
            </a:prstGeom>
            <a:solidFill>
              <a:srgbClr val="E74B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Circe Bold" panose="020B0604020202020204" charset="-52"/>
              </a:endParaRPr>
            </a:p>
          </p:txBody>
        </p:sp>
        <p:sp>
          <p:nvSpPr>
            <p:cNvPr id="11" name="Стрелка: пятиугольник 10">
              <a:extLst>
                <a:ext uri="{FF2B5EF4-FFF2-40B4-BE49-F238E27FC236}">
                  <a16:creationId xmlns:a16="http://schemas.microsoft.com/office/drawing/2014/main" id="{0C72EDE9-F165-A3F9-9AE7-30973B35E587}"/>
                </a:ext>
              </a:extLst>
            </p:cNvPr>
            <p:cNvSpPr/>
            <p:nvPr/>
          </p:nvSpPr>
          <p:spPr>
            <a:xfrm>
              <a:off x="404069" y="1922991"/>
              <a:ext cx="80466" cy="66501"/>
            </a:xfrm>
            <a:prstGeom prst="homePlate">
              <a:avLst/>
            </a:prstGeom>
            <a:solidFill>
              <a:srgbClr val="E74B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ctr">
                <a:buFont typeface="Wingdings" panose="05000000000000000000" pitchFamily="2" charset="2"/>
                <a:buChar char="§"/>
              </a:pPr>
              <a:endParaRPr lang="ru-RU" dirty="0">
                <a:latin typeface="Circe Bold" panose="020B0604020202020204" charset="-52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B35A6E3-67FB-01D5-F9A4-A0CB72EF33DF}"/>
              </a:ext>
            </a:extLst>
          </p:cNvPr>
          <p:cNvSpPr txBox="1"/>
          <p:nvPr/>
        </p:nvSpPr>
        <p:spPr>
          <a:xfrm>
            <a:off x="1039245" y="1179511"/>
            <a:ext cx="26024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ED5136"/>
                </a:solidFill>
                <a:latin typeface="Circe Bold" panose="020B0604020202020204" charset="-52"/>
              </a:rPr>
              <a:t>МАСШТАБИРОВАНИЕ ПРОИЗВОДСТВА               </a:t>
            </a:r>
          </a:p>
        </p:txBody>
      </p:sp>
      <p:sp>
        <p:nvSpPr>
          <p:cNvPr id="24" name="Стрелка: пятиугольник 23">
            <a:extLst>
              <a:ext uri="{FF2B5EF4-FFF2-40B4-BE49-F238E27FC236}">
                <a16:creationId xmlns:a16="http://schemas.microsoft.com/office/drawing/2014/main" id="{B26AB6A8-A771-304B-61CB-EF2854646815}"/>
              </a:ext>
            </a:extLst>
          </p:cNvPr>
          <p:cNvSpPr/>
          <p:nvPr/>
        </p:nvSpPr>
        <p:spPr>
          <a:xfrm>
            <a:off x="8299588" y="1764286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ru-RU" dirty="0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6C1E3B51-E0BE-F07A-80A0-E26D95586E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418" y="4484895"/>
            <a:ext cx="366711" cy="36671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9EE4F31-7FC6-CAD1-A47E-2526996F8D0D}"/>
              </a:ext>
            </a:extLst>
          </p:cNvPr>
          <p:cNvSpPr txBox="1"/>
          <p:nvPr/>
        </p:nvSpPr>
        <p:spPr>
          <a:xfrm>
            <a:off x="8839552" y="1180144"/>
            <a:ext cx="1977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ED5136"/>
                </a:solidFill>
                <a:latin typeface="Circe Bold" panose="020B0604020202020204" charset="-52"/>
              </a:rPr>
              <a:t>МАРКЕТИНГ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647695F-B174-358B-DCFB-0E7103E9C3A2}"/>
              </a:ext>
            </a:extLst>
          </p:cNvPr>
          <p:cNvSpPr txBox="1"/>
          <p:nvPr/>
        </p:nvSpPr>
        <p:spPr>
          <a:xfrm>
            <a:off x="8569317" y="1639473"/>
            <a:ext cx="3210577" cy="2285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Упаковка новых направлений, разработка брендбука и создание контента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Продвижение на  </a:t>
            </a:r>
            <a:r>
              <a:rPr lang="ru-RU" sz="1200" dirty="0" err="1">
                <a:latin typeface="Circe Bold" panose="020B0604020202020204" charset="-52"/>
              </a:rPr>
              <a:t>маркетплейсах</a:t>
            </a:r>
            <a:endParaRPr lang="ru-RU" sz="1200" dirty="0">
              <a:latin typeface="Circe Bold" panose="020B0604020202020204" charset="-52"/>
            </a:endParaRP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Продвижение в СМИ и социальных сетях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Участие в выставках и бизнес-миссиях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Комплексные меры поддержки кластерных проектов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Разработка и модернизация сайта</a:t>
            </a:r>
          </a:p>
        </p:txBody>
      </p:sp>
      <p:sp>
        <p:nvSpPr>
          <p:cNvPr id="31" name="Стрелка: пятиугольник 30">
            <a:extLst>
              <a:ext uri="{FF2B5EF4-FFF2-40B4-BE49-F238E27FC236}">
                <a16:creationId xmlns:a16="http://schemas.microsoft.com/office/drawing/2014/main" id="{89B90AD1-DB24-29EE-8F52-F157A5F85823}"/>
              </a:ext>
            </a:extLst>
          </p:cNvPr>
          <p:cNvSpPr/>
          <p:nvPr/>
        </p:nvSpPr>
        <p:spPr>
          <a:xfrm>
            <a:off x="8269477" y="2606297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ru-RU"/>
          </a:p>
        </p:txBody>
      </p:sp>
      <p:sp>
        <p:nvSpPr>
          <p:cNvPr id="42" name="Стрелка: пятиугольник 41">
            <a:extLst>
              <a:ext uri="{FF2B5EF4-FFF2-40B4-BE49-F238E27FC236}">
                <a16:creationId xmlns:a16="http://schemas.microsoft.com/office/drawing/2014/main" id="{67463733-5FFD-E9DF-447F-831D03A3C2C4}"/>
              </a:ext>
            </a:extLst>
          </p:cNvPr>
          <p:cNvSpPr/>
          <p:nvPr/>
        </p:nvSpPr>
        <p:spPr>
          <a:xfrm>
            <a:off x="8276164" y="2877864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ru-RU"/>
          </a:p>
        </p:txBody>
      </p:sp>
      <p:sp>
        <p:nvSpPr>
          <p:cNvPr id="43" name="Стрелка: пятиугольник 42">
            <a:extLst>
              <a:ext uri="{FF2B5EF4-FFF2-40B4-BE49-F238E27FC236}">
                <a16:creationId xmlns:a16="http://schemas.microsoft.com/office/drawing/2014/main" id="{B1F11571-A9D9-3CE3-B3E6-2656EAF00C3A}"/>
              </a:ext>
            </a:extLst>
          </p:cNvPr>
          <p:cNvSpPr/>
          <p:nvPr/>
        </p:nvSpPr>
        <p:spPr>
          <a:xfrm>
            <a:off x="8285760" y="3750647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ru-RU"/>
          </a:p>
        </p:txBody>
      </p:sp>
      <p:sp>
        <p:nvSpPr>
          <p:cNvPr id="44" name="Стрелка: пятиугольник 43">
            <a:extLst>
              <a:ext uri="{FF2B5EF4-FFF2-40B4-BE49-F238E27FC236}">
                <a16:creationId xmlns:a16="http://schemas.microsoft.com/office/drawing/2014/main" id="{130361AB-A869-CFC8-5C35-409AD4388928}"/>
              </a:ext>
            </a:extLst>
          </p:cNvPr>
          <p:cNvSpPr/>
          <p:nvPr/>
        </p:nvSpPr>
        <p:spPr>
          <a:xfrm>
            <a:off x="8242624" y="2300855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ru-RU"/>
          </a:p>
        </p:txBody>
      </p:sp>
      <p:sp>
        <p:nvSpPr>
          <p:cNvPr id="49" name="Стрелка: пятиугольник 48">
            <a:extLst>
              <a:ext uri="{FF2B5EF4-FFF2-40B4-BE49-F238E27FC236}">
                <a16:creationId xmlns:a16="http://schemas.microsoft.com/office/drawing/2014/main" id="{351E1B44-A683-59BA-E58D-4D60E469EA76}"/>
              </a:ext>
            </a:extLst>
          </p:cNvPr>
          <p:cNvSpPr/>
          <p:nvPr/>
        </p:nvSpPr>
        <p:spPr>
          <a:xfrm>
            <a:off x="591241" y="5004441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A39A18DC-493E-4276-ABFC-C2E5618BD0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805" y="1212826"/>
            <a:ext cx="366711" cy="366711"/>
          </a:xfrm>
          <a:prstGeom prst="rect">
            <a:avLst/>
          </a:prstGeom>
        </p:spPr>
      </p:pic>
      <p:sp>
        <p:nvSpPr>
          <p:cNvPr id="54" name="Стрелка: пятиугольник 48">
            <a:extLst>
              <a:ext uri="{FF2B5EF4-FFF2-40B4-BE49-F238E27FC236}">
                <a16:creationId xmlns:a16="http://schemas.microsoft.com/office/drawing/2014/main" id="{351E1B44-A683-59BA-E58D-4D60E469EA76}"/>
              </a:ext>
            </a:extLst>
          </p:cNvPr>
          <p:cNvSpPr/>
          <p:nvPr/>
        </p:nvSpPr>
        <p:spPr>
          <a:xfrm>
            <a:off x="494050" y="2939961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Стрелка: пятиугольник 48">
            <a:extLst>
              <a:ext uri="{FF2B5EF4-FFF2-40B4-BE49-F238E27FC236}">
                <a16:creationId xmlns:a16="http://schemas.microsoft.com/office/drawing/2014/main" id="{351E1B44-A683-59BA-E58D-4D60E469EA76}"/>
              </a:ext>
            </a:extLst>
          </p:cNvPr>
          <p:cNvSpPr/>
          <p:nvPr/>
        </p:nvSpPr>
        <p:spPr>
          <a:xfrm>
            <a:off x="543225" y="3489121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06FE0321-29C1-4A91-894E-B0148A59D9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18179" y="1168575"/>
            <a:ext cx="366711" cy="366711"/>
          </a:xfrm>
          <a:prstGeom prst="rect">
            <a:avLst/>
          </a:prstGeom>
        </p:spPr>
      </p:pic>
      <p:sp>
        <p:nvSpPr>
          <p:cNvPr id="45" name="Стрелка: пятиугольник 30">
            <a:extLst>
              <a:ext uri="{FF2B5EF4-FFF2-40B4-BE49-F238E27FC236}">
                <a16:creationId xmlns:a16="http://schemas.microsoft.com/office/drawing/2014/main" id="{89B90AD1-DB24-29EE-8F52-F157A5F85823}"/>
              </a:ext>
            </a:extLst>
          </p:cNvPr>
          <p:cNvSpPr/>
          <p:nvPr/>
        </p:nvSpPr>
        <p:spPr>
          <a:xfrm>
            <a:off x="8280923" y="3184115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ru-RU"/>
          </a:p>
        </p:txBody>
      </p:sp>
      <p:sp>
        <p:nvSpPr>
          <p:cNvPr id="10" name="Текст 1">
            <a:extLst>
              <a:ext uri="{FF2B5EF4-FFF2-40B4-BE49-F238E27FC236}">
                <a16:creationId xmlns:a16="http://schemas.microsoft.com/office/drawing/2014/main" id="{91FA344D-AEF8-7516-A3E2-9CFFDA9896E7}"/>
              </a:ext>
            </a:extLst>
          </p:cNvPr>
          <p:cNvSpPr txBox="1">
            <a:spLocks/>
          </p:cNvSpPr>
          <p:nvPr/>
        </p:nvSpPr>
        <p:spPr>
          <a:xfrm>
            <a:off x="234591" y="411105"/>
            <a:ext cx="9778482" cy="460375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5E3427"/>
                </a:solidFill>
                <a:latin typeface="Circe Bold" panose="020B0602020203020203" pitchFamily="34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Развитие </a:t>
            </a:r>
            <a:r>
              <a:rPr lang="ru-RU" dirty="0">
                <a:solidFill>
                  <a:srgbClr val="E74B36"/>
                </a:solidFill>
              </a:rPr>
              <a:t>предпринимателей, </a:t>
            </a:r>
            <a:r>
              <a:rPr lang="ru-RU" dirty="0"/>
              <a:t>работающих </a:t>
            </a:r>
            <a:r>
              <a:rPr lang="ru-RU" dirty="0">
                <a:solidFill>
                  <a:srgbClr val="E74B36"/>
                </a:solidFill>
              </a:rPr>
              <a:t>более 1 года</a:t>
            </a:r>
          </a:p>
        </p:txBody>
      </p:sp>
      <p:sp>
        <p:nvSpPr>
          <p:cNvPr id="12" name="Стрелка: пятиугольник 11">
            <a:extLst>
              <a:ext uri="{FF2B5EF4-FFF2-40B4-BE49-F238E27FC236}">
                <a16:creationId xmlns:a16="http://schemas.microsoft.com/office/drawing/2014/main" id="{B4117401-27AA-19A4-F271-F8DFDA178934}"/>
              </a:ext>
            </a:extLst>
          </p:cNvPr>
          <p:cNvSpPr/>
          <p:nvPr/>
        </p:nvSpPr>
        <p:spPr>
          <a:xfrm>
            <a:off x="591799" y="6335739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: пятиугольник 13">
            <a:extLst>
              <a:ext uri="{FF2B5EF4-FFF2-40B4-BE49-F238E27FC236}">
                <a16:creationId xmlns:a16="http://schemas.microsoft.com/office/drawing/2014/main" id="{8DCFA294-8A09-8C66-FF9F-90766038BB73}"/>
              </a:ext>
            </a:extLst>
          </p:cNvPr>
          <p:cNvSpPr/>
          <p:nvPr/>
        </p:nvSpPr>
        <p:spPr>
          <a:xfrm>
            <a:off x="8268250" y="5720994"/>
            <a:ext cx="73151" cy="79968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irce Bold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7961961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1">
            <a:extLst>
              <a:ext uri="{FF2B5EF4-FFF2-40B4-BE49-F238E27FC236}">
                <a16:creationId xmlns:a16="http://schemas.microsoft.com/office/drawing/2014/main" id="{91FA344D-AEF8-7516-A3E2-9CFFDA9896E7}"/>
              </a:ext>
            </a:extLst>
          </p:cNvPr>
          <p:cNvSpPr txBox="1">
            <a:spLocks/>
          </p:cNvSpPr>
          <p:nvPr/>
        </p:nvSpPr>
        <p:spPr>
          <a:xfrm>
            <a:off x="234591" y="411105"/>
            <a:ext cx="9778482" cy="460375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5E3427"/>
                </a:solidFill>
                <a:latin typeface="Circe Bold" panose="020B0602020203020203" pitchFamily="34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 algn="ctr">
              <a:lnSpc>
                <a:spcPts val="2810"/>
              </a:lnSpc>
              <a:spcBef>
                <a:spcPts val="455"/>
              </a:spcBef>
            </a:pPr>
            <a:r>
              <a:rPr lang="ru-RU" sz="2400" b="1" dirty="0">
                <a:latin typeface="Calibri"/>
                <a:cs typeface="Calibri"/>
              </a:rPr>
              <a:t>СОЦИАЛЬНОЕ ПРЕДПРИНИМАТЕЛЬСТВО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D57EAD1-7262-FF8C-9BC6-FC3E96A0404E}"/>
              </a:ext>
            </a:extLst>
          </p:cNvPr>
          <p:cNvSpPr/>
          <p:nvPr/>
        </p:nvSpPr>
        <p:spPr>
          <a:xfrm>
            <a:off x="778871" y="952829"/>
            <a:ext cx="92342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prstClr val="black"/>
                </a:solidFill>
                <a:latin typeface="Circe" panose="020B0502020203020203" pitchFamily="34" charset="-52"/>
                <a:ea typeface="+mj-ea"/>
                <a:cs typeface="Times New Roman" panose="02020603050405020304" pitchFamily="18" charset="0"/>
              </a:rPr>
              <a:t>это новаторская предпринимательская деятельность направленная на решение или смягчение </a:t>
            </a:r>
            <a:r>
              <a:rPr lang="ru-RU" sz="1600" dirty="0">
                <a:solidFill>
                  <a:srgbClr val="E74B36"/>
                </a:solidFill>
                <a:latin typeface="Circe" panose="020B0502020203020203" pitchFamily="34" charset="-52"/>
                <a:ea typeface="+mj-ea"/>
                <a:cs typeface="Times New Roman" panose="02020603050405020304" pitchFamily="18" charset="0"/>
              </a:rPr>
              <a:t>социальных проблем в обществе</a:t>
            </a:r>
            <a:r>
              <a:rPr lang="ru-RU" sz="1600" dirty="0">
                <a:solidFill>
                  <a:prstClr val="black"/>
                </a:solidFill>
                <a:latin typeface="Circe" panose="020B0502020203020203" pitchFamily="34" charset="-52"/>
                <a:ea typeface="+mj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780B0EB6-556E-E6D1-FDD5-156EAD6190AA}"/>
              </a:ext>
            </a:extLst>
          </p:cNvPr>
          <p:cNvSpPr/>
          <p:nvPr/>
        </p:nvSpPr>
        <p:spPr>
          <a:xfrm>
            <a:off x="678859" y="1086550"/>
            <a:ext cx="100013" cy="100013"/>
          </a:xfrm>
          <a:prstGeom prst="ellipse">
            <a:avLst/>
          </a:prstGeom>
          <a:solidFill>
            <a:srgbClr val="ED5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5B35858-533A-0511-5196-F35237E9AAD7}"/>
              </a:ext>
            </a:extLst>
          </p:cNvPr>
          <p:cNvSpPr/>
          <p:nvPr/>
        </p:nvSpPr>
        <p:spPr>
          <a:xfrm>
            <a:off x="778871" y="1606858"/>
            <a:ext cx="89077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prstClr val="black"/>
                </a:solidFill>
                <a:latin typeface="Circe" panose="020B0502020203020203" pitchFamily="34" charset="-52"/>
                <a:ea typeface="+mj-ea"/>
                <a:cs typeface="Times New Roman" panose="02020603050405020304" pitchFamily="18" charset="0"/>
              </a:rPr>
              <a:t>это новый сектор экономики, находящийся на </a:t>
            </a:r>
            <a:r>
              <a:rPr lang="ru-RU" sz="1600" dirty="0">
                <a:solidFill>
                  <a:srgbClr val="E74B36"/>
                </a:solidFill>
                <a:latin typeface="Circe" panose="020B0502020203020203" pitchFamily="34" charset="-52"/>
                <a:ea typeface="+mj-ea"/>
                <a:cs typeface="Times New Roman" panose="02020603050405020304" pitchFamily="18" charset="0"/>
              </a:rPr>
              <a:t>стыке коммерческого и некоммерческого </a:t>
            </a:r>
            <a:r>
              <a:rPr lang="ru-RU" sz="1600" dirty="0">
                <a:solidFill>
                  <a:prstClr val="black"/>
                </a:solidFill>
                <a:latin typeface="Circe" panose="020B0502020203020203" pitchFamily="34" charset="-52"/>
                <a:ea typeface="+mj-ea"/>
                <a:cs typeface="Times New Roman" panose="02020603050405020304" pitchFamily="18" charset="0"/>
              </a:rPr>
              <a:t>секторов.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58E459AB-C825-05DE-F475-A4FA889FAD09}"/>
              </a:ext>
            </a:extLst>
          </p:cNvPr>
          <p:cNvSpPr/>
          <p:nvPr/>
        </p:nvSpPr>
        <p:spPr>
          <a:xfrm>
            <a:off x="678859" y="1740579"/>
            <a:ext cx="100013" cy="100013"/>
          </a:xfrm>
          <a:prstGeom prst="ellipse">
            <a:avLst/>
          </a:prstGeom>
          <a:solidFill>
            <a:srgbClr val="ED5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22F550D-F429-8597-F696-077BB78A08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909" y="2191633"/>
            <a:ext cx="10020987" cy="450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0327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507980" y="277368"/>
            <a:ext cx="1312164" cy="605027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700632" y="1580206"/>
            <a:ext cx="209391" cy="167188"/>
            <a:chOff x="2845307" y="4392167"/>
            <a:chExt cx="294640" cy="294640"/>
          </a:xfrm>
        </p:grpSpPr>
        <p:sp>
          <p:nvSpPr>
            <p:cNvPr id="7" name="object 7"/>
            <p:cNvSpPr/>
            <p:nvPr/>
          </p:nvSpPr>
          <p:spPr>
            <a:xfrm>
              <a:off x="2862833" y="4409693"/>
              <a:ext cx="259079" cy="259079"/>
            </a:xfrm>
            <a:custGeom>
              <a:avLst/>
              <a:gdLst/>
              <a:ahLst/>
              <a:cxnLst/>
              <a:rect l="l" t="t" r="r" b="b"/>
              <a:pathLst>
                <a:path w="259080" h="259079">
                  <a:moveTo>
                    <a:pt x="129540" y="0"/>
                  </a:moveTo>
                  <a:lnTo>
                    <a:pt x="79134" y="10185"/>
                  </a:lnTo>
                  <a:lnTo>
                    <a:pt x="37957" y="37957"/>
                  </a:lnTo>
                  <a:lnTo>
                    <a:pt x="10185" y="79134"/>
                  </a:lnTo>
                  <a:lnTo>
                    <a:pt x="0" y="129539"/>
                  </a:lnTo>
                  <a:lnTo>
                    <a:pt x="10185" y="179945"/>
                  </a:lnTo>
                  <a:lnTo>
                    <a:pt x="37957" y="221122"/>
                  </a:lnTo>
                  <a:lnTo>
                    <a:pt x="79134" y="248894"/>
                  </a:lnTo>
                  <a:lnTo>
                    <a:pt x="129540" y="259079"/>
                  </a:lnTo>
                  <a:lnTo>
                    <a:pt x="179945" y="248894"/>
                  </a:lnTo>
                  <a:lnTo>
                    <a:pt x="221122" y="221122"/>
                  </a:lnTo>
                  <a:lnTo>
                    <a:pt x="248894" y="179945"/>
                  </a:lnTo>
                  <a:lnTo>
                    <a:pt x="259080" y="129539"/>
                  </a:lnTo>
                  <a:lnTo>
                    <a:pt x="248894" y="79134"/>
                  </a:lnTo>
                  <a:lnTo>
                    <a:pt x="221122" y="37957"/>
                  </a:lnTo>
                  <a:lnTo>
                    <a:pt x="179945" y="10185"/>
                  </a:lnTo>
                  <a:lnTo>
                    <a:pt x="129540" y="0"/>
                  </a:lnTo>
                  <a:close/>
                </a:path>
              </a:pathLst>
            </a:custGeom>
            <a:solidFill>
              <a:srgbClr val="EC54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862833" y="4409693"/>
              <a:ext cx="259079" cy="259079"/>
            </a:xfrm>
            <a:custGeom>
              <a:avLst/>
              <a:gdLst/>
              <a:ahLst/>
              <a:cxnLst/>
              <a:rect l="l" t="t" r="r" b="b"/>
              <a:pathLst>
                <a:path w="259080" h="259079">
                  <a:moveTo>
                    <a:pt x="0" y="129539"/>
                  </a:moveTo>
                  <a:lnTo>
                    <a:pt x="10185" y="79134"/>
                  </a:lnTo>
                  <a:lnTo>
                    <a:pt x="37957" y="37957"/>
                  </a:lnTo>
                  <a:lnTo>
                    <a:pt x="79134" y="10185"/>
                  </a:lnTo>
                  <a:lnTo>
                    <a:pt x="129540" y="0"/>
                  </a:lnTo>
                  <a:lnTo>
                    <a:pt x="179945" y="10185"/>
                  </a:lnTo>
                  <a:lnTo>
                    <a:pt x="221122" y="37957"/>
                  </a:lnTo>
                  <a:lnTo>
                    <a:pt x="248894" y="79134"/>
                  </a:lnTo>
                  <a:lnTo>
                    <a:pt x="259080" y="129539"/>
                  </a:lnTo>
                  <a:lnTo>
                    <a:pt x="248894" y="179945"/>
                  </a:lnTo>
                  <a:lnTo>
                    <a:pt x="221122" y="221122"/>
                  </a:lnTo>
                  <a:lnTo>
                    <a:pt x="179945" y="248894"/>
                  </a:lnTo>
                  <a:lnTo>
                    <a:pt x="129540" y="259079"/>
                  </a:lnTo>
                  <a:lnTo>
                    <a:pt x="79134" y="248894"/>
                  </a:lnTo>
                  <a:lnTo>
                    <a:pt x="37957" y="221122"/>
                  </a:lnTo>
                  <a:lnTo>
                    <a:pt x="10185" y="179945"/>
                  </a:lnTo>
                  <a:lnTo>
                    <a:pt x="0" y="129539"/>
                  </a:lnTo>
                  <a:close/>
                </a:path>
              </a:pathLst>
            </a:custGeom>
            <a:ln w="3505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696828" y="1929251"/>
            <a:ext cx="209391" cy="167188"/>
            <a:chOff x="2845307" y="5138928"/>
            <a:chExt cx="294640" cy="294640"/>
          </a:xfrm>
        </p:grpSpPr>
        <p:sp>
          <p:nvSpPr>
            <p:cNvPr id="10" name="object 10"/>
            <p:cNvSpPr/>
            <p:nvPr/>
          </p:nvSpPr>
          <p:spPr>
            <a:xfrm>
              <a:off x="2862833" y="5156454"/>
              <a:ext cx="259079" cy="259079"/>
            </a:xfrm>
            <a:custGeom>
              <a:avLst/>
              <a:gdLst/>
              <a:ahLst/>
              <a:cxnLst/>
              <a:rect l="l" t="t" r="r" b="b"/>
              <a:pathLst>
                <a:path w="259080" h="259079">
                  <a:moveTo>
                    <a:pt x="129540" y="0"/>
                  </a:moveTo>
                  <a:lnTo>
                    <a:pt x="79134" y="10185"/>
                  </a:lnTo>
                  <a:lnTo>
                    <a:pt x="37957" y="37957"/>
                  </a:lnTo>
                  <a:lnTo>
                    <a:pt x="10185" y="79134"/>
                  </a:lnTo>
                  <a:lnTo>
                    <a:pt x="0" y="129540"/>
                  </a:lnTo>
                  <a:lnTo>
                    <a:pt x="10185" y="179945"/>
                  </a:lnTo>
                  <a:lnTo>
                    <a:pt x="37957" y="221122"/>
                  </a:lnTo>
                  <a:lnTo>
                    <a:pt x="79134" y="248894"/>
                  </a:lnTo>
                  <a:lnTo>
                    <a:pt x="129540" y="259080"/>
                  </a:lnTo>
                  <a:lnTo>
                    <a:pt x="179945" y="248894"/>
                  </a:lnTo>
                  <a:lnTo>
                    <a:pt x="221122" y="221122"/>
                  </a:lnTo>
                  <a:lnTo>
                    <a:pt x="248894" y="179945"/>
                  </a:lnTo>
                  <a:lnTo>
                    <a:pt x="259080" y="129540"/>
                  </a:lnTo>
                  <a:lnTo>
                    <a:pt x="248894" y="79134"/>
                  </a:lnTo>
                  <a:lnTo>
                    <a:pt x="221122" y="37957"/>
                  </a:lnTo>
                  <a:lnTo>
                    <a:pt x="179945" y="10185"/>
                  </a:lnTo>
                  <a:lnTo>
                    <a:pt x="129540" y="0"/>
                  </a:lnTo>
                  <a:close/>
                </a:path>
              </a:pathLst>
            </a:custGeom>
            <a:solidFill>
              <a:srgbClr val="EC54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862833" y="5156454"/>
              <a:ext cx="259079" cy="259079"/>
            </a:xfrm>
            <a:custGeom>
              <a:avLst/>
              <a:gdLst/>
              <a:ahLst/>
              <a:cxnLst/>
              <a:rect l="l" t="t" r="r" b="b"/>
              <a:pathLst>
                <a:path w="259080" h="259079">
                  <a:moveTo>
                    <a:pt x="0" y="129540"/>
                  </a:moveTo>
                  <a:lnTo>
                    <a:pt x="10185" y="79134"/>
                  </a:lnTo>
                  <a:lnTo>
                    <a:pt x="37957" y="37957"/>
                  </a:lnTo>
                  <a:lnTo>
                    <a:pt x="79134" y="10185"/>
                  </a:lnTo>
                  <a:lnTo>
                    <a:pt x="129540" y="0"/>
                  </a:lnTo>
                  <a:lnTo>
                    <a:pt x="179945" y="10185"/>
                  </a:lnTo>
                  <a:lnTo>
                    <a:pt x="221122" y="37957"/>
                  </a:lnTo>
                  <a:lnTo>
                    <a:pt x="248894" y="79134"/>
                  </a:lnTo>
                  <a:lnTo>
                    <a:pt x="259080" y="129540"/>
                  </a:lnTo>
                  <a:lnTo>
                    <a:pt x="248894" y="179945"/>
                  </a:lnTo>
                  <a:lnTo>
                    <a:pt x="221122" y="221122"/>
                  </a:lnTo>
                  <a:lnTo>
                    <a:pt x="179945" y="248894"/>
                  </a:lnTo>
                  <a:lnTo>
                    <a:pt x="129540" y="259080"/>
                  </a:lnTo>
                  <a:lnTo>
                    <a:pt x="79134" y="248894"/>
                  </a:lnTo>
                  <a:lnTo>
                    <a:pt x="37957" y="221122"/>
                  </a:lnTo>
                  <a:lnTo>
                    <a:pt x="10185" y="179945"/>
                  </a:lnTo>
                  <a:lnTo>
                    <a:pt x="0" y="129540"/>
                  </a:lnTo>
                  <a:close/>
                </a:path>
              </a:pathLst>
            </a:custGeom>
            <a:ln w="3505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905857" y="1048107"/>
            <a:ext cx="10417937" cy="1508746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>
              <a:lnSpc>
                <a:spcPct val="150000"/>
              </a:lnSpc>
            </a:pPr>
            <a:r>
              <a:rPr sz="1500" b="1" spc="-95" dirty="0">
                <a:solidFill>
                  <a:srgbClr val="0070C0"/>
                </a:solidFill>
                <a:latin typeface="Arial"/>
                <a:cs typeface="Arial"/>
              </a:rPr>
              <a:t>Общества</a:t>
            </a:r>
            <a:r>
              <a:rPr sz="1500" b="1" spc="-9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0070C0"/>
                </a:solidFill>
                <a:latin typeface="Arial"/>
                <a:cs typeface="Arial"/>
              </a:rPr>
              <a:t>с</a:t>
            </a:r>
            <a:r>
              <a:rPr sz="1500" b="1" spc="-9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500" b="1" spc="-45" dirty="0">
                <a:solidFill>
                  <a:srgbClr val="0070C0"/>
                </a:solidFill>
                <a:latin typeface="Arial"/>
                <a:cs typeface="Arial"/>
              </a:rPr>
              <a:t>ограниченной</a:t>
            </a:r>
            <a:r>
              <a:rPr sz="1500" b="1" spc="-9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500" b="1" spc="-55" dirty="0">
                <a:solidFill>
                  <a:srgbClr val="0070C0"/>
                </a:solidFill>
                <a:latin typeface="Arial"/>
                <a:cs typeface="Arial"/>
              </a:rPr>
              <a:t>ответственностью</a:t>
            </a:r>
            <a:r>
              <a:rPr sz="1500" b="1" spc="-12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500" b="1" spc="160" dirty="0">
                <a:solidFill>
                  <a:srgbClr val="0070C0"/>
                </a:solidFill>
                <a:latin typeface="Arial"/>
                <a:cs typeface="Arial"/>
              </a:rPr>
              <a:t>(</a:t>
            </a:r>
            <a:r>
              <a:rPr sz="1500" b="1" spc="160" dirty="0">
                <a:solidFill>
                  <a:srgbClr val="0070C0"/>
                </a:solidFill>
                <a:latin typeface="Calibri"/>
                <a:cs typeface="Calibri"/>
              </a:rPr>
              <a:t>ООО</a:t>
            </a:r>
            <a:r>
              <a:rPr sz="1500" b="1" spc="160" dirty="0">
                <a:solidFill>
                  <a:srgbClr val="0070C0"/>
                </a:solidFill>
                <a:latin typeface="Arial"/>
                <a:cs typeface="Arial"/>
              </a:rPr>
              <a:t>)</a:t>
            </a:r>
            <a:r>
              <a:rPr sz="1500" b="1" spc="-13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500" b="1" spc="-50" dirty="0">
                <a:solidFill>
                  <a:srgbClr val="0070C0"/>
                </a:solidFill>
                <a:latin typeface="Arial"/>
                <a:cs typeface="Arial"/>
              </a:rPr>
              <a:t>и </a:t>
            </a:r>
            <a:r>
              <a:rPr sz="1500" b="1" spc="-90" dirty="0">
                <a:solidFill>
                  <a:srgbClr val="0070C0"/>
                </a:solidFill>
                <a:latin typeface="Arial"/>
                <a:cs typeface="Arial"/>
              </a:rPr>
              <a:t>индивидуальные</a:t>
            </a:r>
            <a:r>
              <a:rPr sz="1500" b="1" spc="-10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500" b="1" spc="-55" dirty="0">
                <a:solidFill>
                  <a:srgbClr val="0070C0"/>
                </a:solidFill>
                <a:latin typeface="Arial"/>
                <a:cs typeface="Arial"/>
              </a:rPr>
              <a:t>предприниматели</a:t>
            </a:r>
            <a:r>
              <a:rPr sz="1500" b="1" spc="-7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500" b="1" spc="114" dirty="0">
                <a:solidFill>
                  <a:srgbClr val="0070C0"/>
                </a:solidFill>
                <a:latin typeface="Arial"/>
                <a:cs typeface="Arial"/>
              </a:rPr>
              <a:t>(</a:t>
            </a:r>
            <a:r>
              <a:rPr sz="1500" b="1" spc="114" dirty="0">
                <a:solidFill>
                  <a:srgbClr val="0070C0"/>
                </a:solidFill>
                <a:latin typeface="Calibri"/>
                <a:cs typeface="Calibri"/>
              </a:rPr>
              <a:t>ИП</a:t>
            </a:r>
            <a:r>
              <a:rPr sz="1500" b="1" spc="114" dirty="0">
                <a:solidFill>
                  <a:srgbClr val="0070C0"/>
                </a:solidFill>
                <a:latin typeface="Arial"/>
                <a:cs typeface="Arial"/>
              </a:rPr>
              <a:t>)</a:t>
            </a:r>
            <a:r>
              <a:rPr sz="1500" b="1" spc="-10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500" b="1" spc="50" dirty="0">
                <a:solidFill>
                  <a:srgbClr val="0070C0"/>
                </a:solidFill>
                <a:latin typeface="Arial"/>
                <a:cs typeface="Arial"/>
              </a:rPr>
              <a:t>:</a:t>
            </a:r>
            <a:endParaRPr sz="1500" b="1" dirty="0">
              <a:solidFill>
                <a:srgbClr val="0070C0"/>
              </a:solidFill>
              <a:latin typeface="Arial"/>
              <a:cs typeface="Arial"/>
            </a:endParaRPr>
          </a:p>
          <a:p>
            <a:pPr marL="180000">
              <a:lnSpc>
                <a:spcPct val="150000"/>
              </a:lnSpc>
            </a:pPr>
            <a:r>
              <a:rPr sz="1600" spc="-55" dirty="0">
                <a:solidFill>
                  <a:srgbClr val="5E3427"/>
                </a:solidFill>
                <a:latin typeface="Arial"/>
                <a:cs typeface="Arial"/>
              </a:rPr>
              <a:t>включённые</a:t>
            </a:r>
            <a:r>
              <a:rPr sz="1600" spc="-80" dirty="0">
                <a:solidFill>
                  <a:srgbClr val="5E3427"/>
                </a:solidFill>
                <a:latin typeface="Arial"/>
                <a:cs typeface="Arial"/>
              </a:rPr>
              <a:t> </a:t>
            </a:r>
            <a:r>
              <a:rPr sz="1600" spc="-95" dirty="0">
                <a:solidFill>
                  <a:srgbClr val="5E3427"/>
                </a:solidFill>
                <a:latin typeface="Arial"/>
                <a:cs typeface="Arial"/>
              </a:rPr>
              <a:t>в</a:t>
            </a:r>
            <a:r>
              <a:rPr sz="1600" spc="-105" dirty="0">
                <a:solidFill>
                  <a:srgbClr val="5E3427"/>
                </a:solidFill>
                <a:latin typeface="Arial"/>
                <a:cs typeface="Arial"/>
              </a:rPr>
              <a:t> </a:t>
            </a:r>
            <a:r>
              <a:rPr sz="1600" spc="-90" dirty="0">
                <a:solidFill>
                  <a:srgbClr val="5E3427"/>
                </a:solidFill>
                <a:latin typeface="Arial"/>
                <a:cs typeface="Arial"/>
              </a:rPr>
              <a:t>Единый</a:t>
            </a:r>
            <a:r>
              <a:rPr sz="1600" spc="-130" dirty="0">
                <a:solidFill>
                  <a:srgbClr val="5E3427"/>
                </a:solidFill>
                <a:latin typeface="Arial"/>
                <a:cs typeface="Arial"/>
              </a:rPr>
              <a:t> </a:t>
            </a:r>
            <a:r>
              <a:rPr sz="1600" spc="-60" dirty="0" err="1">
                <a:solidFill>
                  <a:srgbClr val="5E3427"/>
                </a:solidFill>
                <a:latin typeface="Arial"/>
                <a:cs typeface="Arial"/>
              </a:rPr>
              <a:t>реестр</a:t>
            </a:r>
            <a:r>
              <a:rPr sz="1600" spc="-100" dirty="0">
                <a:solidFill>
                  <a:srgbClr val="5E3427"/>
                </a:solidFill>
                <a:latin typeface="Arial"/>
                <a:cs typeface="Arial"/>
              </a:rPr>
              <a:t> </a:t>
            </a:r>
            <a:r>
              <a:rPr sz="1600" spc="-10" dirty="0" err="1">
                <a:solidFill>
                  <a:srgbClr val="5E3427"/>
                </a:solidFill>
                <a:latin typeface="Arial"/>
                <a:cs typeface="Arial"/>
              </a:rPr>
              <a:t>субъектов</a:t>
            </a:r>
            <a:r>
              <a:rPr lang="ru-RU" sz="1600" spc="-10" dirty="0">
                <a:solidFill>
                  <a:srgbClr val="5E3427"/>
                </a:solidFill>
                <a:latin typeface="Arial"/>
                <a:cs typeface="Arial"/>
              </a:rPr>
              <a:t> </a:t>
            </a:r>
            <a:r>
              <a:rPr sz="1600" spc="-85" dirty="0" err="1">
                <a:solidFill>
                  <a:srgbClr val="5E3427"/>
                </a:solidFill>
                <a:latin typeface="Arial"/>
                <a:cs typeface="Arial"/>
              </a:rPr>
              <a:t>малого</a:t>
            </a:r>
            <a:r>
              <a:rPr sz="1600" spc="-120" dirty="0">
                <a:solidFill>
                  <a:srgbClr val="5E3427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5E3427"/>
                </a:solidFill>
                <a:latin typeface="Arial"/>
                <a:cs typeface="Arial"/>
              </a:rPr>
              <a:t>и</a:t>
            </a:r>
            <a:r>
              <a:rPr sz="1600" spc="-130" dirty="0">
                <a:solidFill>
                  <a:srgbClr val="5E3427"/>
                </a:solidFill>
                <a:latin typeface="Arial"/>
                <a:cs typeface="Arial"/>
              </a:rPr>
              <a:t> </a:t>
            </a:r>
            <a:r>
              <a:rPr sz="1600" spc="-40" dirty="0">
                <a:solidFill>
                  <a:srgbClr val="5E3427"/>
                </a:solidFill>
                <a:latin typeface="Arial"/>
                <a:cs typeface="Arial"/>
              </a:rPr>
              <a:t>среднего</a:t>
            </a:r>
            <a:r>
              <a:rPr sz="1600" spc="-110" dirty="0">
                <a:solidFill>
                  <a:srgbClr val="5E3427"/>
                </a:solidFill>
                <a:latin typeface="Arial"/>
                <a:cs typeface="Arial"/>
              </a:rPr>
              <a:t> </a:t>
            </a:r>
            <a:r>
              <a:rPr sz="1600" spc="-30" dirty="0">
                <a:solidFill>
                  <a:srgbClr val="5E3427"/>
                </a:solidFill>
                <a:latin typeface="Arial"/>
                <a:cs typeface="Arial"/>
              </a:rPr>
              <a:t>предпринимательства,</a:t>
            </a:r>
            <a:endParaRPr sz="1600" dirty="0">
              <a:solidFill>
                <a:srgbClr val="5E3427"/>
              </a:solidFill>
              <a:latin typeface="Arial"/>
              <a:cs typeface="Arial"/>
            </a:endParaRPr>
          </a:p>
          <a:p>
            <a:pPr marL="180000" marR="2115185">
              <a:lnSpc>
                <a:spcPct val="150000"/>
              </a:lnSpc>
            </a:pPr>
            <a:r>
              <a:rPr sz="1600" spc="-85" dirty="0">
                <a:solidFill>
                  <a:srgbClr val="5E3427"/>
                </a:solidFill>
                <a:latin typeface="Arial"/>
                <a:cs typeface="Arial"/>
              </a:rPr>
              <a:t>имеющие</a:t>
            </a:r>
            <a:r>
              <a:rPr sz="1600" spc="-114" dirty="0">
                <a:solidFill>
                  <a:srgbClr val="5E3427"/>
                </a:solidFill>
                <a:latin typeface="Arial"/>
                <a:cs typeface="Arial"/>
              </a:rPr>
              <a:t> </a:t>
            </a:r>
            <a:r>
              <a:rPr sz="1600" spc="-45" dirty="0">
                <a:solidFill>
                  <a:srgbClr val="5E3427"/>
                </a:solidFill>
                <a:latin typeface="Arial"/>
                <a:cs typeface="Arial"/>
              </a:rPr>
              <a:t>доход</a:t>
            </a:r>
            <a:r>
              <a:rPr sz="1600" spc="-145" dirty="0">
                <a:solidFill>
                  <a:srgbClr val="5E3427"/>
                </a:solidFill>
                <a:latin typeface="Arial"/>
                <a:cs typeface="Arial"/>
              </a:rPr>
              <a:t> </a:t>
            </a:r>
            <a:r>
              <a:rPr sz="1600" spc="-55" dirty="0">
                <a:solidFill>
                  <a:srgbClr val="5E3427"/>
                </a:solidFill>
                <a:latin typeface="Arial"/>
                <a:cs typeface="Arial"/>
              </a:rPr>
              <a:t>до</a:t>
            </a:r>
            <a:r>
              <a:rPr sz="1600" spc="-135" dirty="0">
                <a:solidFill>
                  <a:srgbClr val="5E3427"/>
                </a:solidFill>
                <a:latin typeface="Arial"/>
                <a:cs typeface="Arial"/>
              </a:rPr>
              <a:t> </a:t>
            </a:r>
            <a:r>
              <a:rPr sz="1600" spc="-90" dirty="0">
                <a:solidFill>
                  <a:srgbClr val="5E3427"/>
                </a:solidFill>
                <a:latin typeface="Arial"/>
                <a:cs typeface="Arial"/>
              </a:rPr>
              <a:t>2</a:t>
            </a:r>
            <a:r>
              <a:rPr sz="1600" spc="-120" dirty="0">
                <a:solidFill>
                  <a:srgbClr val="5E3427"/>
                </a:solidFill>
                <a:latin typeface="Arial"/>
                <a:cs typeface="Arial"/>
              </a:rPr>
              <a:t> млрд. </a:t>
            </a:r>
            <a:r>
              <a:rPr sz="1600" spc="-45" dirty="0">
                <a:solidFill>
                  <a:srgbClr val="5E3427"/>
                </a:solidFill>
                <a:latin typeface="Arial"/>
                <a:cs typeface="Arial"/>
              </a:rPr>
              <a:t>руб., </a:t>
            </a:r>
            <a:endParaRPr lang="ru-RU" sz="1600" spc="-45" dirty="0">
              <a:solidFill>
                <a:srgbClr val="5E3427"/>
              </a:solidFill>
              <a:latin typeface="Arial"/>
              <a:cs typeface="Arial"/>
            </a:endParaRPr>
          </a:p>
          <a:p>
            <a:pPr marL="180000" marR="2115185">
              <a:lnSpc>
                <a:spcPct val="150000"/>
              </a:lnSpc>
            </a:pPr>
            <a:r>
              <a:rPr sz="1600" dirty="0" err="1">
                <a:solidFill>
                  <a:srgbClr val="5E3427"/>
                </a:solidFill>
                <a:latin typeface="Arial"/>
                <a:cs typeface="Arial"/>
              </a:rPr>
              <a:t>кол-</a:t>
            </a:r>
            <a:r>
              <a:rPr sz="1600" spc="-45" dirty="0" err="1">
                <a:solidFill>
                  <a:srgbClr val="5E3427"/>
                </a:solidFill>
                <a:latin typeface="Arial"/>
                <a:cs typeface="Arial"/>
              </a:rPr>
              <a:t>во</a:t>
            </a:r>
            <a:r>
              <a:rPr sz="1600" spc="-90" dirty="0">
                <a:solidFill>
                  <a:srgbClr val="5E3427"/>
                </a:solidFill>
                <a:latin typeface="Arial"/>
                <a:cs typeface="Arial"/>
              </a:rPr>
              <a:t> </a:t>
            </a:r>
            <a:r>
              <a:rPr sz="1600" spc="-10" dirty="0" err="1">
                <a:solidFill>
                  <a:srgbClr val="5E3427"/>
                </a:solidFill>
                <a:latin typeface="Arial"/>
                <a:cs typeface="Arial"/>
              </a:rPr>
              <a:t>сотрудников</a:t>
            </a:r>
            <a:r>
              <a:rPr sz="1600" spc="-100" dirty="0">
                <a:solidFill>
                  <a:srgbClr val="5E3427"/>
                </a:solidFill>
                <a:latin typeface="Arial"/>
                <a:cs typeface="Arial"/>
              </a:rPr>
              <a:t> </a:t>
            </a:r>
            <a:r>
              <a:rPr lang="ru-RU" sz="1600" spc="-100" dirty="0">
                <a:solidFill>
                  <a:srgbClr val="5E3427"/>
                </a:solidFill>
                <a:latin typeface="Arial"/>
                <a:cs typeface="Arial"/>
              </a:rPr>
              <a:t>д</a:t>
            </a:r>
            <a:r>
              <a:rPr sz="1600" spc="-60" dirty="0">
                <a:solidFill>
                  <a:srgbClr val="5E3427"/>
                </a:solidFill>
                <a:latin typeface="Arial"/>
                <a:cs typeface="Arial"/>
              </a:rPr>
              <a:t>о</a:t>
            </a:r>
            <a:r>
              <a:rPr sz="1600" spc="-85" dirty="0">
                <a:solidFill>
                  <a:srgbClr val="5E3427"/>
                </a:solidFill>
                <a:latin typeface="Arial"/>
                <a:cs typeface="Arial"/>
              </a:rPr>
              <a:t> </a:t>
            </a:r>
            <a:r>
              <a:rPr sz="1600" spc="-60" dirty="0">
                <a:solidFill>
                  <a:srgbClr val="5E3427"/>
                </a:solidFill>
                <a:latin typeface="Arial"/>
                <a:cs typeface="Arial"/>
              </a:rPr>
              <a:t>250</a:t>
            </a:r>
            <a:r>
              <a:rPr sz="1600" spc="-90" dirty="0">
                <a:solidFill>
                  <a:srgbClr val="5E3427"/>
                </a:solidFill>
                <a:latin typeface="Arial"/>
                <a:cs typeface="Arial"/>
              </a:rPr>
              <a:t> </a:t>
            </a:r>
            <a:r>
              <a:rPr sz="1600" spc="-55" dirty="0">
                <a:solidFill>
                  <a:srgbClr val="5E3427"/>
                </a:solidFill>
                <a:latin typeface="Arial"/>
                <a:cs typeface="Arial"/>
              </a:rPr>
              <a:t>чел.</a:t>
            </a:r>
            <a:endParaRPr sz="1600" dirty="0">
              <a:solidFill>
                <a:srgbClr val="5E3427"/>
              </a:solidFill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709283" y="2288241"/>
            <a:ext cx="209391" cy="167188"/>
            <a:chOff x="2845307" y="5771388"/>
            <a:chExt cx="294640" cy="294640"/>
          </a:xfrm>
        </p:grpSpPr>
        <p:sp>
          <p:nvSpPr>
            <p:cNvPr id="14" name="object 14"/>
            <p:cNvSpPr/>
            <p:nvPr/>
          </p:nvSpPr>
          <p:spPr>
            <a:xfrm>
              <a:off x="2862833" y="5788914"/>
              <a:ext cx="259079" cy="259079"/>
            </a:xfrm>
            <a:custGeom>
              <a:avLst/>
              <a:gdLst/>
              <a:ahLst/>
              <a:cxnLst/>
              <a:rect l="l" t="t" r="r" b="b"/>
              <a:pathLst>
                <a:path w="259080" h="259079">
                  <a:moveTo>
                    <a:pt x="129540" y="0"/>
                  </a:moveTo>
                  <a:lnTo>
                    <a:pt x="79134" y="10180"/>
                  </a:lnTo>
                  <a:lnTo>
                    <a:pt x="37957" y="37942"/>
                  </a:lnTo>
                  <a:lnTo>
                    <a:pt x="10185" y="79118"/>
                  </a:lnTo>
                  <a:lnTo>
                    <a:pt x="0" y="129540"/>
                  </a:lnTo>
                  <a:lnTo>
                    <a:pt x="10185" y="179961"/>
                  </a:lnTo>
                  <a:lnTo>
                    <a:pt x="37957" y="221137"/>
                  </a:lnTo>
                  <a:lnTo>
                    <a:pt x="79134" y="248899"/>
                  </a:lnTo>
                  <a:lnTo>
                    <a:pt x="129540" y="259080"/>
                  </a:lnTo>
                  <a:lnTo>
                    <a:pt x="179945" y="248899"/>
                  </a:lnTo>
                  <a:lnTo>
                    <a:pt x="221122" y="221137"/>
                  </a:lnTo>
                  <a:lnTo>
                    <a:pt x="248894" y="179961"/>
                  </a:lnTo>
                  <a:lnTo>
                    <a:pt x="259080" y="129540"/>
                  </a:lnTo>
                  <a:lnTo>
                    <a:pt x="248894" y="79118"/>
                  </a:lnTo>
                  <a:lnTo>
                    <a:pt x="221122" y="37942"/>
                  </a:lnTo>
                  <a:lnTo>
                    <a:pt x="179945" y="10180"/>
                  </a:lnTo>
                  <a:lnTo>
                    <a:pt x="129540" y="0"/>
                  </a:lnTo>
                  <a:close/>
                </a:path>
              </a:pathLst>
            </a:custGeom>
            <a:solidFill>
              <a:srgbClr val="EC54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862833" y="5788914"/>
              <a:ext cx="259079" cy="259079"/>
            </a:xfrm>
            <a:custGeom>
              <a:avLst/>
              <a:gdLst/>
              <a:ahLst/>
              <a:cxnLst/>
              <a:rect l="l" t="t" r="r" b="b"/>
              <a:pathLst>
                <a:path w="259080" h="259079">
                  <a:moveTo>
                    <a:pt x="0" y="129540"/>
                  </a:moveTo>
                  <a:lnTo>
                    <a:pt x="10185" y="79118"/>
                  </a:lnTo>
                  <a:lnTo>
                    <a:pt x="37957" y="37942"/>
                  </a:lnTo>
                  <a:lnTo>
                    <a:pt x="79134" y="10180"/>
                  </a:lnTo>
                  <a:lnTo>
                    <a:pt x="129540" y="0"/>
                  </a:lnTo>
                  <a:lnTo>
                    <a:pt x="179945" y="10180"/>
                  </a:lnTo>
                  <a:lnTo>
                    <a:pt x="221122" y="37942"/>
                  </a:lnTo>
                  <a:lnTo>
                    <a:pt x="248894" y="79118"/>
                  </a:lnTo>
                  <a:lnTo>
                    <a:pt x="259080" y="129540"/>
                  </a:lnTo>
                  <a:lnTo>
                    <a:pt x="248894" y="179961"/>
                  </a:lnTo>
                  <a:lnTo>
                    <a:pt x="221122" y="221137"/>
                  </a:lnTo>
                  <a:lnTo>
                    <a:pt x="179945" y="248899"/>
                  </a:lnTo>
                  <a:lnTo>
                    <a:pt x="129540" y="259080"/>
                  </a:lnTo>
                  <a:lnTo>
                    <a:pt x="79134" y="248899"/>
                  </a:lnTo>
                  <a:lnTo>
                    <a:pt x="37957" y="221137"/>
                  </a:lnTo>
                  <a:lnTo>
                    <a:pt x="10185" y="179961"/>
                  </a:lnTo>
                  <a:lnTo>
                    <a:pt x="0" y="129540"/>
                  </a:lnTo>
                  <a:close/>
                </a:path>
              </a:pathLst>
            </a:custGeom>
            <a:ln w="3505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Текст 1">
            <a:extLst>
              <a:ext uri="{FF2B5EF4-FFF2-40B4-BE49-F238E27FC236}">
                <a16:creationId xmlns:a16="http://schemas.microsoft.com/office/drawing/2014/main" id="{91FA344D-AEF8-7516-A3E2-9CFFDA9896E7}"/>
              </a:ext>
            </a:extLst>
          </p:cNvPr>
          <p:cNvSpPr txBox="1">
            <a:spLocks/>
          </p:cNvSpPr>
          <p:nvPr/>
        </p:nvSpPr>
        <p:spPr>
          <a:xfrm>
            <a:off x="1055838" y="146641"/>
            <a:ext cx="9123142" cy="942855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5E3427"/>
                </a:solidFill>
                <a:latin typeface="Circe Bold" panose="020B0602020203020203" pitchFamily="34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 algn="ctr">
              <a:lnSpc>
                <a:spcPts val="2810"/>
              </a:lnSpc>
              <a:spcBef>
                <a:spcPts val="455"/>
              </a:spcBef>
            </a:pPr>
            <a:r>
              <a:rPr lang="ru-RU" sz="2400" b="1" spc="-10" dirty="0">
                <a:solidFill>
                  <a:srgbClr val="552112"/>
                </a:solidFill>
                <a:latin typeface="Calibri"/>
                <a:cs typeface="Calibri"/>
              </a:rPr>
              <a:t>Субъект малого или среднего предпринимательства, </a:t>
            </a:r>
          </a:p>
          <a:p>
            <a:pPr marL="12700" marR="5080" algn="ctr">
              <a:lnSpc>
                <a:spcPts val="2810"/>
              </a:lnSpc>
              <a:spcBef>
                <a:spcPts val="455"/>
              </a:spcBef>
            </a:pPr>
            <a:r>
              <a:rPr lang="ru-RU" sz="2400" b="1" spc="-10" dirty="0">
                <a:solidFill>
                  <a:srgbClr val="552112"/>
                </a:solidFill>
                <a:latin typeface="Calibri"/>
                <a:cs typeface="Calibri"/>
              </a:rPr>
              <a:t>планирующий  </a:t>
            </a:r>
            <a:r>
              <a:rPr lang="ru-RU" sz="2400" b="1" spc="-10" dirty="0">
                <a:solidFill>
                  <a:srgbClr val="E74B36"/>
                </a:solidFill>
                <a:latin typeface="Calibri"/>
                <a:cs typeface="Calibri"/>
              </a:rPr>
              <a:t>социальный бизнес</a:t>
            </a:r>
            <a:endParaRPr lang="ru-RU" sz="2400" dirty="0">
              <a:solidFill>
                <a:srgbClr val="E74B36"/>
              </a:solidFill>
              <a:latin typeface="Calibri"/>
              <a:cs typeface="Calibri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4999" y="3017909"/>
            <a:ext cx="5868236" cy="358385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382" y="2936194"/>
            <a:ext cx="3571450" cy="358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6978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507980" y="277368"/>
            <a:ext cx="1312164" cy="605027"/>
          </a:xfrm>
          <a:prstGeom prst="rect">
            <a:avLst/>
          </a:prstGeom>
        </p:spPr>
      </p:pic>
      <p:sp>
        <p:nvSpPr>
          <p:cNvPr id="16" name="Текст 1">
            <a:extLst>
              <a:ext uri="{FF2B5EF4-FFF2-40B4-BE49-F238E27FC236}">
                <a16:creationId xmlns:a16="http://schemas.microsoft.com/office/drawing/2014/main" id="{91FA344D-AEF8-7516-A3E2-9CFFDA9896E7}"/>
              </a:ext>
            </a:extLst>
          </p:cNvPr>
          <p:cNvSpPr txBox="1">
            <a:spLocks/>
          </p:cNvSpPr>
          <p:nvPr/>
        </p:nvSpPr>
        <p:spPr>
          <a:xfrm>
            <a:off x="292163" y="257172"/>
            <a:ext cx="9123142" cy="486405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5E3427"/>
                </a:solidFill>
                <a:latin typeface="Circe Bold" panose="020B0602020203020203" pitchFamily="34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 algn="ctr">
              <a:lnSpc>
                <a:spcPts val="2810"/>
              </a:lnSpc>
              <a:spcBef>
                <a:spcPts val="455"/>
              </a:spcBef>
            </a:pPr>
            <a:r>
              <a:rPr lang="ru-RU" sz="2400" b="1" spc="-10" dirty="0">
                <a:solidFill>
                  <a:srgbClr val="552112"/>
                </a:solidFill>
                <a:latin typeface="Calibri"/>
                <a:cs typeface="Calibri"/>
              </a:rPr>
              <a:t>ГРАНТ ДЛЯ </a:t>
            </a:r>
            <a:r>
              <a:rPr lang="ru-RU" sz="2400" b="1" spc="-10" dirty="0">
                <a:solidFill>
                  <a:srgbClr val="E74B36"/>
                </a:solidFill>
                <a:latin typeface="Calibri"/>
                <a:cs typeface="Calibri"/>
              </a:rPr>
              <a:t>СОЦИАЛЬНО-ОРИЕНТИРОВАННЫХ</a:t>
            </a:r>
            <a:r>
              <a:rPr lang="ru-RU" sz="2400" b="1" spc="-10" dirty="0">
                <a:solidFill>
                  <a:srgbClr val="552112"/>
                </a:solidFill>
                <a:latin typeface="Calibri"/>
                <a:cs typeface="Calibri"/>
              </a:rPr>
              <a:t> СУБЪЕКТОВ МСП</a:t>
            </a:r>
            <a:endParaRPr lang="ru-RU" sz="2400" dirty="0">
              <a:solidFill>
                <a:srgbClr val="E74B36"/>
              </a:solidFill>
              <a:latin typeface="Calibri"/>
              <a:cs typeface="Calibri"/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4"/>
          <a:srcRect l="31813" t="35018" r="24670" b="29084"/>
          <a:stretch>
            <a:fillRect/>
          </a:stretch>
        </p:blipFill>
        <p:spPr bwMode="auto">
          <a:xfrm>
            <a:off x="1041830" y="1517301"/>
            <a:ext cx="10048023" cy="4662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71248968"/>
      </p:ext>
    </p:extLst>
  </p:cSld>
  <p:clrMapOvr>
    <a:masterClrMapping/>
  </p:clrMapOvr>
</p:sld>
</file>

<file path=ppt/theme/theme1.xml><?xml version="1.0" encoding="utf-8"?>
<a:theme xmlns:a="http://schemas.openxmlformats.org/drawingml/2006/main" name="Мой Бизнес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7512</TotalTime>
  <Words>1309</Words>
  <Application>Microsoft Office PowerPoint</Application>
  <PresentationFormat>Широкоэкранный</PresentationFormat>
  <Paragraphs>281</Paragraphs>
  <Slides>16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7" baseType="lpstr">
      <vt:lpstr>Circe</vt:lpstr>
      <vt:lpstr>PT Sans</vt:lpstr>
      <vt:lpstr>Circe Extra Bold</vt:lpstr>
      <vt:lpstr>Montserrat SemiBold</vt:lpstr>
      <vt:lpstr>Arial</vt:lpstr>
      <vt:lpstr>Calibri</vt:lpstr>
      <vt:lpstr>Wingdings</vt:lpstr>
      <vt:lpstr>Calibri Light</vt:lpstr>
      <vt:lpstr>Circe Bold</vt:lpstr>
      <vt:lpstr>Circe Light</vt:lpstr>
      <vt:lpstr>Мой Бизнес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Мария Сергеевна Медякова</dc:creator>
  <cp:lastModifiedBy>Бачуринская Анна Игоревна</cp:lastModifiedBy>
  <cp:revision>105</cp:revision>
  <dcterms:modified xsi:type="dcterms:W3CDTF">2023-03-29T06:07:31Z</dcterms:modified>
</cp:coreProperties>
</file>